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31"/>
  </p:notesMasterIdLst>
  <p:sldIdLst>
    <p:sldId id="363" r:id="rId6"/>
    <p:sldId id="349" r:id="rId7"/>
    <p:sldId id="364" r:id="rId8"/>
    <p:sldId id="350" r:id="rId9"/>
    <p:sldId id="365" r:id="rId10"/>
    <p:sldId id="366" r:id="rId11"/>
    <p:sldId id="367" r:id="rId12"/>
    <p:sldId id="368" r:id="rId13"/>
    <p:sldId id="369" r:id="rId14"/>
    <p:sldId id="370" r:id="rId15"/>
    <p:sldId id="371" r:id="rId16"/>
    <p:sldId id="372" r:id="rId17"/>
    <p:sldId id="373" r:id="rId18"/>
    <p:sldId id="375" r:id="rId19"/>
    <p:sldId id="376" r:id="rId20"/>
    <p:sldId id="377" r:id="rId21"/>
    <p:sldId id="378" r:id="rId22"/>
    <p:sldId id="379" r:id="rId23"/>
    <p:sldId id="380" r:id="rId24"/>
    <p:sldId id="381" r:id="rId25"/>
    <p:sldId id="382" r:id="rId26"/>
    <p:sldId id="383" r:id="rId27"/>
    <p:sldId id="384" r:id="rId28"/>
    <p:sldId id="361" r:id="rId29"/>
    <p:sldId id="34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33CC33"/>
    <a:srgbClr val="FFCC00"/>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10" autoAdjust="0"/>
  </p:normalViewPr>
  <p:slideViewPr>
    <p:cSldViewPr>
      <p:cViewPr varScale="1">
        <p:scale>
          <a:sx n="64" d="100"/>
          <a:sy n="64" d="100"/>
        </p:scale>
        <p:origin x="1566" y="72"/>
      </p:cViewPr>
      <p:guideLst>
        <p:guide orient="horz" pos="2160"/>
        <p:guide pos="2880"/>
      </p:guideLst>
    </p:cSldViewPr>
  </p:slideViewPr>
  <p:notesTextViewPr>
    <p:cViewPr>
      <p:scale>
        <a:sx n="1" d="1"/>
        <a:sy n="1" d="1"/>
      </p:scale>
      <p:origin x="0" y="0"/>
    </p:cViewPr>
  </p:notesTextViewPr>
  <p:sorterViewPr>
    <p:cViewPr>
      <p:scale>
        <a:sx n="100" d="100"/>
        <a:sy n="100" d="100"/>
      </p:scale>
      <p:origin x="0" y="47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9A2242-B5A3-481A-B6A7-E455C00E914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ZA"/>
        </a:p>
      </dgm:t>
    </dgm:pt>
    <dgm:pt modelId="{227904C8-ABA8-49DB-B5E3-5598687AA239}">
      <dgm:prSet phldrT="[Text]"/>
      <dgm:spPr/>
      <dgm:t>
        <a:bodyPr/>
        <a:lstStyle/>
        <a:p>
          <a:r>
            <a:rPr lang="en-ZA" dirty="0"/>
            <a:t>Recapping OER</a:t>
          </a:r>
        </a:p>
      </dgm:t>
    </dgm:pt>
    <dgm:pt modelId="{9E56C45F-B530-4E70-906A-921A8DABFB5D}" type="parTrans" cxnId="{799D74F4-EA20-4E5F-B1C1-AB46AFDA0D5A}">
      <dgm:prSet/>
      <dgm:spPr/>
      <dgm:t>
        <a:bodyPr/>
        <a:lstStyle/>
        <a:p>
          <a:endParaRPr lang="en-ZA"/>
        </a:p>
      </dgm:t>
    </dgm:pt>
    <dgm:pt modelId="{9C80ED21-F670-4716-A018-952384AEB26C}" type="sibTrans" cxnId="{799D74F4-EA20-4E5F-B1C1-AB46AFDA0D5A}">
      <dgm:prSet/>
      <dgm:spPr/>
      <dgm:t>
        <a:bodyPr/>
        <a:lstStyle/>
        <a:p>
          <a:endParaRPr lang="en-ZA"/>
        </a:p>
      </dgm:t>
    </dgm:pt>
    <dgm:pt modelId="{B9920819-9923-4075-AD6A-5CD1300524AD}">
      <dgm:prSet phldrT="[Text]"/>
      <dgm:spPr/>
      <dgm:t>
        <a:bodyPr/>
        <a:lstStyle/>
        <a:p>
          <a:r>
            <a:rPr lang="en-ZA" dirty="0"/>
            <a:t>Why OER in Africa?</a:t>
          </a:r>
        </a:p>
      </dgm:t>
    </dgm:pt>
    <dgm:pt modelId="{4BCAAD3F-FFBE-4D24-9959-0ED5663A56C0}" type="parTrans" cxnId="{D6025BAF-C583-495E-BD8F-DB73E64E621B}">
      <dgm:prSet/>
      <dgm:spPr/>
      <dgm:t>
        <a:bodyPr/>
        <a:lstStyle/>
        <a:p>
          <a:endParaRPr lang="en-ZA"/>
        </a:p>
      </dgm:t>
    </dgm:pt>
    <dgm:pt modelId="{A8485B23-55C3-4852-BA81-C7AE09D47F0F}" type="sibTrans" cxnId="{D6025BAF-C583-495E-BD8F-DB73E64E621B}">
      <dgm:prSet/>
      <dgm:spPr/>
      <dgm:t>
        <a:bodyPr/>
        <a:lstStyle/>
        <a:p>
          <a:endParaRPr lang="en-ZA"/>
        </a:p>
      </dgm:t>
    </dgm:pt>
    <dgm:pt modelId="{217C782A-B73F-4C86-A488-EF52A5BC00A0}">
      <dgm:prSet phldrT="[Text]"/>
      <dgm:spPr/>
      <dgm:t>
        <a:bodyPr/>
        <a:lstStyle/>
        <a:p>
          <a:r>
            <a:rPr lang="en-ZA" dirty="0"/>
            <a:t>African examples</a:t>
          </a:r>
        </a:p>
      </dgm:t>
    </dgm:pt>
    <dgm:pt modelId="{7699CDAF-8E07-4BD9-819B-2FFEC7715B2A}" type="parTrans" cxnId="{6A67DEA4-1CB3-442A-8993-A401D0F8520C}">
      <dgm:prSet/>
      <dgm:spPr/>
      <dgm:t>
        <a:bodyPr/>
        <a:lstStyle/>
        <a:p>
          <a:endParaRPr lang="en-ZA"/>
        </a:p>
      </dgm:t>
    </dgm:pt>
    <dgm:pt modelId="{E686BE9A-655E-4B1E-8FB0-16135906270F}" type="sibTrans" cxnId="{6A67DEA4-1CB3-442A-8993-A401D0F8520C}">
      <dgm:prSet/>
      <dgm:spPr/>
      <dgm:t>
        <a:bodyPr/>
        <a:lstStyle/>
        <a:p>
          <a:endParaRPr lang="en-ZA"/>
        </a:p>
      </dgm:t>
    </dgm:pt>
    <dgm:pt modelId="{0827D877-E89F-4326-A489-5BB2A320FC81}" type="pres">
      <dgm:prSet presAssocID="{0E9A2242-B5A3-481A-B6A7-E455C00E914E}" presName="Name0" presStyleCnt="0">
        <dgm:presLayoutVars>
          <dgm:chMax val="7"/>
          <dgm:chPref val="7"/>
          <dgm:dir/>
        </dgm:presLayoutVars>
      </dgm:prSet>
      <dgm:spPr/>
    </dgm:pt>
    <dgm:pt modelId="{54E03CB4-9AB2-4F0F-842E-ACED3AEED889}" type="pres">
      <dgm:prSet presAssocID="{0E9A2242-B5A3-481A-B6A7-E455C00E914E}" presName="Name1" presStyleCnt="0"/>
      <dgm:spPr/>
    </dgm:pt>
    <dgm:pt modelId="{A5CDB8E5-00BB-4E96-96A1-F81558FE29CE}" type="pres">
      <dgm:prSet presAssocID="{0E9A2242-B5A3-481A-B6A7-E455C00E914E}" presName="cycle" presStyleCnt="0"/>
      <dgm:spPr/>
    </dgm:pt>
    <dgm:pt modelId="{00620C0D-1191-42FC-A72D-13D7575D8366}" type="pres">
      <dgm:prSet presAssocID="{0E9A2242-B5A3-481A-B6A7-E455C00E914E}" presName="srcNode" presStyleLbl="node1" presStyleIdx="0" presStyleCnt="3"/>
      <dgm:spPr/>
    </dgm:pt>
    <dgm:pt modelId="{49B6910A-3182-44D0-A5D5-E63EA5CEE1B5}" type="pres">
      <dgm:prSet presAssocID="{0E9A2242-B5A3-481A-B6A7-E455C00E914E}" presName="conn" presStyleLbl="parChTrans1D2" presStyleIdx="0" presStyleCnt="1"/>
      <dgm:spPr/>
    </dgm:pt>
    <dgm:pt modelId="{E6365272-A760-49B7-983B-1E5166BD23AF}" type="pres">
      <dgm:prSet presAssocID="{0E9A2242-B5A3-481A-B6A7-E455C00E914E}" presName="extraNode" presStyleLbl="node1" presStyleIdx="0" presStyleCnt="3"/>
      <dgm:spPr/>
    </dgm:pt>
    <dgm:pt modelId="{E7676A43-7C74-44FE-B168-7D1982579D9B}" type="pres">
      <dgm:prSet presAssocID="{0E9A2242-B5A3-481A-B6A7-E455C00E914E}" presName="dstNode" presStyleLbl="node1" presStyleIdx="0" presStyleCnt="3"/>
      <dgm:spPr/>
    </dgm:pt>
    <dgm:pt modelId="{DF2E192C-D6E5-4366-81A5-BF6E64045613}" type="pres">
      <dgm:prSet presAssocID="{227904C8-ABA8-49DB-B5E3-5598687AA239}" presName="text_1" presStyleLbl="node1" presStyleIdx="0" presStyleCnt="3">
        <dgm:presLayoutVars>
          <dgm:bulletEnabled val="1"/>
        </dgm:presLayoutVars>
      </dgm:prSet>
      <dgm:spPr/>
    </dgm:pt>
    <dgm:pt modelId="{FE91C3A6-2FE5-4B3A-AC2E-EC6084703C8D}" type="pres">
      <dgm:prSet presAssocID="{227904C8-ABA8-49DB-B5E3-5598687AA239}" presName="accent_1" presStyleCnt="0"/>
      <dgm:spPr/>
    </dgm:pt>
    <dgm:pt modelId="{E8629B52-3021-4C3A-9688-23AAA68B3D4C}" type="pres">
      <dgm:prSet presAssocID="{227904C8-ABA8-49DB-B5E3-5598687AA239}" presName="accentRepeatNode" presStyleLbl="solidFgAcc1" presStyleIdx="0" presStyleCnt="3"/>
      <dgm:spPr/>
    </dgm:pt>
    <dgm:pt modelId="{19671A9F-879D-47FD-AE44-5432C0F86A52}" type="pres">
      <dgm:prSet presAssocID="{B9920819-9923-4075-AD6A-5CD1300524AD}" presName="text_2" presStyleLbl="node1" presStyleIdx="1" presStyleCnt="3">
        <dgm:presLayoutVars>
          <dgm:bulletEnabled val="1"/>
        </dgm:presLayoutVars>
      </dgm:prSet>
      <dgm:spPr/>
    </dgm:pt>
    <dgm:pt modelId="{AA33C6AF-8E65-4A98-A82C-EB2A8D4444F5}" type="pres">
      <dgm:prSet presAssocID="{B9920819-9923-4075-AD6A-5CD1300524AD}" presName="accent_2" presStyleCnt="0"/>
      <dgm:spPr/>
    </dgm:pt>
    <dgm:pt modelId="{244E5036-B804-4E23-9840-0F5F19FEA031}" type="pres">
      <dgm:prSet presAssocID="{B9920819-9923-4075-AD6A-5CD1300524AD}" presName="accentRepeatNode" presStyleLbl="solidFgAcc1" presStyleIdx="1" presStyleCnt="3"/>
      <dgm:spPr/>
    </dgm:pt>
    <dgm:pt modelId="{C0E0BB5B-5AEA-476E-B6B9-7DC91AB47BEE}" type="pres">
      <dgm:prSet presAssocID="{217C782A-B73F-4C86-A488-EF52A5BC00A0}" presName="text_3" presStyleLbl="node1" presStyleIdx="2" presStyleCnt="3">
        <dgm:presLayoutVars>
          <dgm:bulletEnabled val="1"/>
        </dgm:presLayoutVars>
      </dgm:prSet>
      <dgm:spPr/>
    </dgm:pt>
    <dgm:pt modelId="{5115BF64-07E1-47E5-B6BF-173B9AD761C6}" type="pres">
      <dgm:prSet presAssocID="{217C782A-B73F-4C86-A488-EF52A5BC00A0}" presName="accent_3" presStyleCnt="0"/>
      <dgm:spPr/>
    </dgm:pt>
    <dgm:pt modelId="{B2455ABE-436F-45C6-B59D-00D609C9FED0}" type="pres">
      <dgm:prSet presAssocID="{217C782A-B73F-4C86-A488-EF52A5BC00A0}" presName="accentRepeatNode" presStyleLbl="solidFgAcc1" presStyleIdx="2" presStyleCnt="3"/>
      <dgm:spPr/>
    </dgm:pt>
  </dgm:ptLst>
  <dgm:cxnLst>
    <dgm:cxn modelId="{2A9BED3A-BEEE-41CE-9243-FA9C7E1AFEA7}" type="presOf" srcId="{217C782A-B73F-4C86-A488-EF52A5BC00A0}" destId="{C0E0BB5B-5AEA-476E-B6B9-7DC91AB47BEE}" srcOrd="0" destOrd="0" presId="urn:microsoft.com/office/officeart/2008/layout/VerticalCurvedList"/>
    <dgm:cxn modelId="{99EA1E84-0832-47C4-872A-BEBB0BEB59AA}" type="presOf" srcId="{B9920819-9923-4075-AD6A-5CD1300524AD}" destId="{19671A9F-879D-47FD-AE44-5432C0F86A52}" srcOrd="0" destOrd="0" presId="urn:microsoft.com/office/officeart/2008/layout/VerticalCurvedList"/>
    <dgm:cxn modelId="{6A67DEA4-1CB3-442A-8993-A401D0F8520C}" srcId="{0E9A2242-B5A3-481A-B6A7-E455C00E914E}" destId="{217C782A-B73F-4C86-A488-EF52A5BC00A0}" srcOrd="2" destOrd="0" parTransId="{7699CDAF-8E07-4BD9-819B-2FFEC7715B2A}" sibTransId="{E686BE9A-655E-4B1E-8FB0-16135906270F}"/>
    <dgm:cxn modelId="{EBB6A5A8-8C8F-4D98-A2A5-0E6005F29CA0}" type="presOf" srcId="{9C80ED21-F670-4716-A018-952384AEB26C}" destId="{49B6910A-3182-44D0-A5D5-E63EA5CEE1B5}" srcOrd="0" destOrd="0" presId="urn:microsoft.com/office/officeart/2008/layout/VerticalCurvedList"/>
    <dgm:cxn modelId="{D6025BAF-C583-495E-BD8F-DB73E64E621B}" srcId="{0E9A2242-B5A3-481A-B6A7-E455C00E914E}" destId="{B9920819-9923-4075-AD6A-5CD1300524AD}" srcOrd="1" destOrd="0" parTransId="{4BCAAD3F-FFBE-4D24-9959-0ED5663A56C0}" sibTransId="{A8485B23-55C3-4852-BA81-C7AE09D47F0F}"/>
    <dgm:cxn modelId="{370955B7-28FC-4BB0-BA68-1C8AE8AA4AA0}" type="presOf" srcId="{0E9A2242-B5A3-481A-B6A7-E455C00E914E}" destId="{0827D877-E89F-4326-A489-5BB2A320FC81}" srcOrd="0" destOrd="0" presId="urn:microsoft.com/office/officeart/2008/layout/VerticalCurvedList"/>
    <dgm:cxn modelId="{62508BC5-D62C-4BFC-AFD2-6329DA51D68E}" type="presOf" srcId="{227904C8-ABA8-49DB-B5E3-5598687AA239}" destId="{DF2E192C-D6E5-4366-81A5-BF6E64045613}" srcOrd="0" destOrd="0" presId="urn:microsoft.com/office/officeart/2008/layout/VerticalCurvedList"/>
    <dgm:cxn modelId="{799D74F4-EA20-4E5F-B1C1-AB46AFDA0D5A}" srcId="{0E9A2242-B5A3-481A-B6A7-E455C00E914E}" destId="{227904C8-ABA8-49DB-B5E3-5598687AA239}" srcOrd="0" destOrd="0" parTransId="{9E56C45F-B530-4E70-906A-921A8DABFB5D}" sibTransId="{9C80ED21-F670-4716-A018-952384AEB26C}"/>
    <dgm:cxn modelId="{8243E4D7-75FB-4DD3-86AE-A5D17AAC5BFC}" type="presParOf" srcId="{0827D877-E89F-4326-A489-5BB2A320FC81}" destId="{54E03CB4-9AB2-4F0F-842E-ACED3AEED889}" srcOrd="0" destOrd="0" presId="urn:microsoft.com/office/officeart/2008/layout/VerticalCurvedList"/>
    <dgm:cxn modelId="{E21A8B3C-C06E-4D05-BB00-1F8ED4F14334}" type="presParOf" srcId="{54E03CB4-9AB2-4F0F-842E-ACED3AEED889}" destId="{A5CDB8E5-00BB-4E96-96A1-F81558FE29CE}" srcOrd="0" destOrd="0" presId="urn:microsoft.com/office/officeart/2008/layout/VerticalCurvedList"/>
    <dgm:cxn modelId="{0394ED13-C8F9-43B0-B74E-5FE81F5570F3}" type="presParOf" srcId="{A5CDB8E5-00BB-4E96-96A1-F81558FE29CE}" destId="{00620C0D-1191-42FC-A72D-13D7575D8366}" srcOrd="0" destOrd="0" presId="urn:microsoft.com/office/officeart/2008/layout/VerticalCurvedList"/>
    <dgm:cxn modelId="{A0F56EFB-B135-49A3-A6D1-4BF38FFA80E3}" type="presParOf" srcId="{A5CDB8E5-00BB-4E96-96A1-F81558FE29CE}" destId="{49B6910A-3182-44D0-A5D5-E63EA5CEE1B5}" srcOrd="1" destOrd="0" presId="urn:microsoft.com/office/officeart/2008/layout/VerticalCurvedList"/>
    <dgm:cxn modelId="{A7F05617-2287-42E1-B217-154F3F7CE768}" type="presParOf" srcId="{A5CDB8E5-00BB-4E96-96A1-F81558FE29CE}" destId="{E6365272-A760-49B7-983B-1E5166BD23AF}" srcOrd="2" destOrd="0" presId="urn:microsoft.com/office/officeart/2008/layout/VerticalCurvedList"/>
    <dgm:cxn modelId="{716D4580-FD4A-475C-8164-F8F57733FC4A}" type="presParOf" srcId="{A5CDB8E5-00BB-4E96-96A1-F81558FE29CE}" destId="{E7676A43-7C74-44FE-B168-7D1982579D9B}" srcOrd="3" destOrd="0" presId="urn:microsoft.com/office/officeart/2008/layout/VerticalCurvedList"/>
    <dgm:cxn modelId="{C2D0D8A4-71BA-4850-9E45-8A9EB03B2CB9}" type="presParOf" srcId="{54E03CB4-9AB2-4F0F-842E-ACED3AEED889}" destId="{DF2E192C-D6E5-4366-81A5-BF6E64045613}" srcOrd="1" destOrd="0" presId="urn:microsoft.com/office/officeart/2008/layout/VerticalCurvedList"/>
    <dgm:cxn modelId="{4DF8CD70-4EDE-4DFC-998E-703240D8A76E}" type="presParOf" srcId="{54E03CB4-9AB2-4F0F-842E-ACED3AEED889}" destId="{FE91C3A6-2FE5-4B3A-AC2E-EC6084703C8D}" srcOrd="2" destOrd="0" presId="urn:microsoft.com/office/officeart/2008/layout/VerticalCurvedList"/>
    <dgm:cxn modelId="{3A55C01B-6FE7-42A1-A2D6-0CD966E1FA4D}" type="presParOf" srcId="{FE91C3A6-2FE5-4B3A-AC2E-EC6084703C8D}" destId="{E8629B52-3021-4C3A-9688-23AAA68B3D4C}" srcOrd="0" destOrd="0" presId="urn:microsoft.com/office/officeart/2008/layout/VerticalCurvedList"/>
    <dgm:cxn modelId="{92F51C39-4330-495D-A1D6-FE1EAAD39EEA}" type="presParOf" srcId="{54E03CB4-9AB2-4F0F-842E-ACED3AEED889}" destId="{19671A9F-879D-47FD-AE44-5432C0F86A52}" srcOrd="3" destOrd="0" presId="urn:microsoft.com/office/officeart/2008/layout/VerticalCurvedList"/>
    <dgm:cxn modelId="{BBDDFC01-D30F-4B2A-912E-BB34AEF0C9FB}" type="presParOf" srcId="{54E03CB4-9AB2-4F0F-842E-ACED3AEED889}" destId="{AA33C6AF-8E65-4A98-A82C-EB2A8D4444F5}" srcOrd="4" destOrd="0" presId="urn:microsoft.com/office/officeart/2008/layout/VerticalCurvedList"/>
    <dgm:cxn modelId="{6252AE10-7F1D-4BFA-B634-587A8AF2787E}" type="presParOf" srcId="{AA33C6AF-8E65-4A98-A82C-EB2A8D4444F5}" destId="{244E5036-B804-4E23-9840-0F5F19FEA031}" srcOrd="0" destOrd="0" presId="urn:microsoft.com/office/officeart/2008/layout/VerticalCurvedList"/>
    <dgm:cxn modelId="{D2FD48E9-F075-4A75-BC61-C813C7D8AF15}" type="presParOf" srcId="{54E03CB4-9AB2-4F0F-842E-ACED3AEED889}" destId="{C0E0BB5B-5AEA-476E-B6B9-7DC91AB47BEE}" srcOrd="5" destOrd="0" presId="urn:microsoft.com/office/officeart/2008/layout/VerticalCurvedList"/>
    <dgm:cxn modelId="{531996F3-9A8F-4B36-AB9C-E8FC96BB7D33}" type="presParOf" srcId="{54E03CB4-9AB2-4F0F-842E-ACED3AEED889}" destId="{5115BF64-07E1-47E5-B6BF-173B9AD761C6}" srcOrd="6" destOrd="0" presId="urn:microsoft.com/office/officeart/2008/layout/VerticalCurvedList"/>
    <dgm:cxn modelId="{E47402DC-9536-46FA-A3DA-5DB233F23FF9}" type="presParOf" srcId="{5115BF64-07E1-47E5-B6BF-173B9AD761C6}" destId="{B2455ABE-436F-45C6-B59D-00D609C9FED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6910A-3182-44D0-A5D5-E63EA5CEE1B5}">
      <dsp:nvSpPr>
        <dsp:cNvPr id="0" name=""/>
        <dsp:cNvSpPr/>
      </dsp:nvSpPr>
      <dsp:spPr>
        <a:xfrm>
          <a:off x="-5116967" y="-783865"/>
          <a:ext cx="6093694" cy="6093694"/>
        </a:xfrm>
        <a:prstGeom prst="blockArc">
          <a:avLst>
            <a:gd name="adj1" fmla="val 18900000"/>
            <a:gd name="adj2" fmla="val 2700000"/>
            <a:gd name="adj3" fmla="val 35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2E192C-D6E5-4366-81A5-BF6E64045613}">
      <dsp:nvSpPr>
        <dsp:cNvPr id="0" name=""/>
        <dsp:cNvSpPr/>
      </dsp:nvSpPr>
      <dsp:spPr>
        <a:xfrm>
          <a:off x="628203" y="452596"/>
          <a:ext cx="7538938" cy="9051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119380" rIns="119380" bIns="119380" numCol="1" spcCol="1270" anchor="ctr" anchorCtr="0">
          <a:noAutofit/>
        </a:bodyPr>
        <a:lstStyle/>
        <a:p>
          <a:pPr marL="0" lvl="0" indent="0" algn="l" defTabSz="2089150">
            <a:lnSpc>
              <a:spcPct val="90000"/>
            </a:lnSpc>
            <a:spcBef>
              <a:spcPct val="0"/>
            </a:spcBef>
            <a:spcAft>
              <a:spcPct val="35000"/>
            </a:spcAft>
            <a:buNone/>
          </a:pPr>
          <a:r>
            <a:rPr lang="en-ZA" sz="4700" kern="1200" dirty="0"/>
            <a:t>Recapping OER</a:t>
          </a:r>
        </a:p>
      </dsp:txBody>
      <dsp:txXfrm>
        <a:off x="628203" y="452596"/>
        <a:ext cx="7538938" cy="905192"/>
      </dsp:txXfrm>
    </dsp:sp>
    <dsp:sp modelId="{E8629B52-3021-4C3A-9688-23AAA68B3D4C}">
      <dsp:nvSpPr>
        <dsp:cNvPr id="0" name=""/>
        <dsp:cNvSpPr/>
      </dsp:nvSpPr>
      <dsp:spPr>
        <a:xfrm>
          <a:off x="62458" y="339447"/>
          <a:ext cx="1131490" cy="113149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671A9F-879D-47FD-AE44-5432C0F86A52}">
      <dsp:nvSpPr>
        <dsp:cNvPr id="0" name=""/>
        <dsp:cNvSpPr/>
      </dsp:nvSpPr>
      <dsp:spPr>
        <a:xfrm>
          <a:off x="957241" y="1810385"/>
          <a:ext cx="7209900" cy="9051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119380" rIns="119380" bIns="119380" numCol="1" spcCol="1270" anchor="ctr" anchorCtr="0">
          <a:noAutofit/>
        </a:bodyPr>
        <a:lstStyle/>
        <a:p>
          <a:pPr marL="0" lvl="0" indent="0" algn="l" defTabSz="2089150">
            <a:lnSpc>
              <a:spcPct val="90000"/>
            </a:lnSpc>
            <a:spcBef>
              <a:spcPct val="0"/>
            </a:spcBef>
            <a:spcAft>
              <a:spcPct val="35000"/>
            </a:spcAft>
            <a:buNone/>
          </a:pPr>
          <a:r>
            <a:rPr lang="en-ZA" sz="4700" kern="1200" dirty="0"/>
            <a:t>Why OER in Africa?</a:t>
          </a:r>
        </a:p>
      </dsp:txBody>
      <dsp:txXfrm>
        <a:off x="957241" y="1810385"/>
        <a:ext cx="7209900" cy="905192"/>
      </dsp:txXfrm>
    </dsp:sp>
    <dsp:sp modelId="{244E5036-B804-4E23-9840-0F5F19FEA031}">
      <dsp:nvSpPr>
        <dsp:cNvPr id="0" name=""/>
        <dsp:cNvSpPr/>
      </dsp:nvSpPr>
      <dsp:spPr>
        <a:xfrm>
          <a:off x="391495" y="1697236"/>
          <a:ext cx="1131490" cy="113149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E0BB5B-5AEA-476E-B6B9-7DC91AB47BEE}">
      <dsp:nvSpPr>
        <dsp:cNvPr id="0" name=""/>
        <dsp:cNvSpPr/>
      </dsp:nvSpPr>
      <dsp:spPr>
        <a:xfrm>
          <a:off x="628203" y="3168174"/>
          <a:ext cx="7538938" cy="9051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119380" rIns="119380" bIns="119380" numCol="1" spcCol="1270" anchor="ctr" anchorCtr="0">
          <a:noAutofit/>
        </a:bodyPr>
        <a:lstStyle/>
        <a:p>
          <a:pPr marL="0" lvl="0" indent="0" algn="l" defTabSz="2089150">
            <a:lnSpc>
              <a:spcPct val="90000"/>
            </a:lnSpc>
            <a:spcBef>
              <a:spcPct val="0"/>
            </a:spcBef>
            <a:spcAft>
              <a:spcPct val="35000"/>
            </a:spcAft>
            <a:buNone/>
          </a:pPr>
          <a:r>
            <a:rPr lang="en-ZA" sz="4700" kern="1200" dirty="0"/>
            <a:t>African examples</a:t>
          </a:r>
        </a:p>
      </dsp:txBody>
      <dsp:txXfrm>
        <a:off x="628203" y="3168174"/>
        <a:ext cx="7538938" cy="905192"/>
      </dsp:txXfrm>
    </dsp:sp>
    <dsp:sp modelId="{B2455ABE-436F-45C6-B59D-00D609C9FED0}">
      <dsp:nvSpPr>
        <dsp:cNvPr id="0" name=""/>
        <dsp:cNvSpPr/>
      </dsp:nvSpPr>
      <dsp:spPr>
        <a:xfrm>
          <a:off x="62458" y="3055025"/>
          <a:ext cx="1131490" cy="113149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0FB56C-EC43-4127-B149-4C34B68FA381}" type="datetimeFigureOut">
              <a:rPr lang="en-GB" smtClean="0"/>
              <a:t>02/08/2017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6AFE9E-91C1-40BA-BFD9-634458C8491D}" type="slidenum">
              <a:rPr lang="en-GB" smtClean="0"/>
              <a:t>‹#›</a:t>
            </a:fld>
            <a:endParaRPr lang="en-GB"/>
          </a:p>
        </p:txBody>
      </p:sp>
    </p:spTree>
    <p:extLst>
      <p:ext uri="{BB962C8B-B14F-4D97-AF65-F5344CB8AC3E}">
        <p14:creationId xmlns:p14="http://schemas.microsoft.com/office/powerpoint/2010/main" val="3776911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preview2.bluematrix.co.za/"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web.up.ac.za/default.asp?ipkCategoryID=13398"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717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GB" altLang="en-US">
              <a:solidFill>
                <a:srgbClr val="000000"/>
              </a:solidFill>
            </a:endParaRPr>
          </a:p>
        </p:txBody>
      </p:sp>
      <p:sp>
        <p:nvSpPr>
          <p:cNvPr id="717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9D10427-A80B-476F-9661-F0475D420AEB}" type="slidenum">
              <a:rPr lang="en-GB" altLang="en-US">
                <a:solidFill>
                  <a:srgbClr val="000000"/>
                </a:solidFill>
              </a:rPr>
              <a:pPr fontAlgn="base">
                <a:spcBef>
                  <a:spcPct val="0"/>
                </a:spcBef>
                <a:spcAft>
                  <a:spcPct val="0"/>
                </a:spcAft>
              </a:pPr>
              <a:t>1</a:t>
            </a:fld>
            <a:endParaRPr lang="en-GB" altLang="en-US">
              <a:solidFill>
                <a:srgbClr val="000000"/>
              </a:solidFill>
            </a:endParaRPr>
          </a:p>
        </p:txBody>
      </p:sp>
    </p:spTree>
    <p:extLst>
      <p:ext uri="{BB962C8B-B14F-4D97-AF65-F5344CB8AC3E}">
        <p14:creationId xmlns:p14="http://schemas.microsoft.com/office/powerpoint/2010/main" val="3099090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Unisa CEDU required a manual, at short notice, for a workshop to</a:t>
            </a:r>
            <a:r>
              <a:rPr lang="en-ZA" baseline="0" dirty="0"/>
              <a:t> train supervisors and school-based mentors to support teaching practice … so we re-purposed an existing module on Mentoring from the national ACE in School Leadership and Management …</a:t>
            </a:r>
          </a:p>
          <a:p>
            <a:r>
              <a:rPr lang="en-ZA" baseline="0" dirty="0"/>
              <a:t>Institutions often use OER to supplement / complement print-based materials with other media such as videos, audios, animations …</a:t>
            </a:r>
            <a:endParaRPr lang="en-ZA" dirty="0"/>
          </a:p>
        </p:txBody>
      </p:sp>
      <p:sp>
        <p:nvSpPr>
          <p:cNvPr id="4" name="Header Placeholder 3"/>
          <p:cNvSpPr>
            <a:spLocks noGrp="1"/>
          </p:cNvSpPr>
          <p:nvPr>
            <p:ph type="hdr" sz="quarter" idx="10"/>
          </p:nvPr>
        </p:nvSpPr>
        <p:spPr/>
        <p:txBody>
          <a:bodyPr/>
          <a:lstStyle/>
          <a:p>
            <a:pPr>
              <a:defRPr/>
            </a:pPr>
            <a:endParaRPr lang="en-GB"/>
          </a:p>
        </p:txBody>
      </p:sp>
      <p:sp>
        <p:nvSpPr>
          <p:cNvPr id="5" name="Slide Number Placeholder 4"/>
          <p:cNvSpPr>
            <a:spLocks noGrp="1"/>
          </p:cNvSpPr>
          <p:nvPr>
            <p:ph type="sldNum" sz="quarter" idx="11"/>
          </p:nvPr>
        </p:nvSpPr>
        <p:spPr/>
        <p:txBody>
          <a:bodyPr/>
          <a:lstStyle/>
          <a:p>
            <a:pPr>
              <a:defRPr/>
            </a:pPr>
            <a:fld id="{9DD301C9-C4B1-43C6-8507-5EFADED312B0}" type="slidenum">
              <a:rPr lang="en-GB" smtClean="0"/>
              <a:pPr>
                <a:defRPr/>
              </a:pPr>
              <a:t>18</a:t>
            </a:fld>
            <a:endParaRPr lang="en-GB"/>
          </a:p>
        </p:txBody>
      </p:sp>
    </p:spTree>
    <p:extLst>
      <p:ext uri="{BB962C8B-B14F-4D97-AF65-F5344CB8AC3E}">
        <p14:creationId xmlns:p14="http://schemas.microsoft.com/office/powerpoint/2010/main" val="80132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dirty="0"/>
              <a:t>This resource developed by</a:t>
            </a:r>
            <a:r>
              <a:rPr lang="en-GB" baseline="0" dirty="0"/>
              <a:t> UCT staff and students is now widely used across other institutions</a:t>
            </a:r>
            <a:endParaRPr lang="en-GB" dirty="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9A98F92-6E53-4D20-BBF5-3D89F07B99F2}" type="slidenum">
              <a:rPr lang="en-GB" smtClean="0">
                <a:latin typeface="Arial" charset="0"/>
              </a:rPr>
              <a:pPr/>
              <a:t>19</a:t>
            </a:fld>
            <a:endParaRPr lang="en-GB">
              <a:latin typeface="Arial" charset="0"/>
            </a:endParaRPr>
          </a:p>
        </p:txBody>
      </p:sp>
      <p:sp>
        <p:nvSpPr>
          <p:cNvPr id="44037"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GB">
                <a:latin typeface="Arial" charset="0"/>
              </a:rPr>
              <a:t>Catherine Ngugi OER Africa</a:t>
            </a:r>
          </a:p>
        </p:txBody>
      </p:sp>
      <p:sp>
        <p:nvSpPr>
          <p:cNvPr id="44038"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a:latin typeface="Arial" charset="0"/>
              </a:rPr>
              <a:t>OER in Developing Countries  Partnerships for Effective Collaboration</a:t>
            </a:r>
          </a:p>
        </p:txBody>
      </p:sp>
    </p:spTree>
    <p:extLst>
      <p:ext uri="{BB962C8B-B14F-4D97-AF65-F5344CB8AC3E}">
        <p14:creationId xmlns:p14="http://schemas.microsoft.com/office/powerpoint/2010/main" val="902245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ZA" dirty="0"/>
              <a:t>Front page</a:t>
            </a:r>
            <a:r>
              <a:rPr lang="en-ZA" baseline="0" dirty="0"/>
              <a:t> of a new OER initiative with UP: </a:t>
            </a:r>
            <a:r>
              <a:rPr lang="en-ZA" dirty="0"/>
              <a:t>See: http://www.afrivip.org/ </a:t>
            </a:r>
          </a:p>
          <a:p>
            <a:endParaRPr lang="en-GB" b="1" dirty="0"/>
          </a:p>
          <a:p>
            <a:r>
              <a:rPr lang="en-GB" dirty="0"/>
              <a:t>All the resources are </a:t>
            </a:r>
            <a:r>
              <a:rPr lang="en-GB" dirty="0">
                <a:hlinkClick r:id="rId3"/>
              </a:rPr>
              <a:t>Open Education Resources (OER)</a:t>
            </a:r>
            <a:r>
              <a:rPr lang="en-GB" dirty="0"/>
              <a:t> and therefore carry an open license (Creative Commons), allowing it to be freely copied, distributed, and adapted without asking copyright permission. </a:t>
            </a:r>
          </a:p>
          <a:p>
            <a:r>
              <a:rPr lang="en-GB" dirty="0"/>
              <a:t>The Faculty of Veterinary Science, University of Pretoria, and its partners, has recognized the need to provide high quality Continuing Professional Development (CPD) training for veterinarians and allied professions including para-veterinary professionals. </a:t>
            </a:r>
            <a:r>
              <a:rPr lang="en-GB" dirty="0">
                <a:effectLst/>
              </a:rPr>
              <a:t>This has initiated the development of the African Veterinary Information Portal (</a:t>
            </a:r>
            <a:r>
              <a:rPr lang="en-GB" dirty="0" err="1">
                <a:effectLst/>
              </a:rPr>
              <a:t>AfriVIP</a:t>
            </a:r>
            <a:r>
              <a:rPr lang="en-GB" dirty="0">
                <a:effectLst/>
              </a:rPr>
              <a:t>), for veterinary training and information and a training platform of the O</a:t>
            </a:r>
            <a:r>
              <a:rPr lang="en-GB" dirty="0">
                <a:effectLst/>
                <a:hlinkClick r:id="rId4"/>
              </a:rPr>
              <a:t>IE Collaborating Centre for Training in Integrated Livestock and Wildlife Health and Management</a:t>
            </a:r>
            <a:r>
              <a:rPr lang="en-GB" dirty="0">
                <a:effectLst/>
              </a:rPr>
              <a:t>. </a:t>
            </a:r>
            <a:endParaRPr lang="en-GB" dirty="0"/>
          </a:p>
          <a:p>
            <a:endParaRPr lang="en-ZA" dirty="0"/>
          </a:p>
        </p:txBody>
      </p:sp>
      <p:sp>
        <p:nvSpPr>
          <p:cNvPr id="4" name="Slide Number Placeholder 3"/>
          <p:cNvSpPr>
            <a:spLocks noGrp="1"/>
          </p:cNvSpPr>
          <p:nvPr>
            <p:ph type="sldNum" sz="quarter" idx="10"/>
          </p:nvPr>
        </p:nvSpPr>
        <p:spPr/>
        <p:txBody>
          <a:bodyPr/>
          <a:lstStyle/>
          <a:p>
            <a:fld id="{7110C230-F9EE-4335-8649-8851884E5B7A}" type="slidenum">
              <a:rPr lang="en-ZA" smtClean="0">
                <a:solidFill>
                  <a:prstClr val="black"/>
                </a:solidFill>
              </a:rPr>
              <a:pPr/>
              <a:t>20</a:t>
            </a:fld>
            <a:endParaRPr lang="en-ZA">
              <a:solidFill>
                <a:prstClr val="black"/>
              </a:solidFill>
            </a:endParaRPr>
          </a:p>
        </p:txBody>
      </p:sp>
    </p:spTree>
    <p:extLst>
      <p:ext uri="{BB962C8B-B14F-4D97-AF65-F5344CB8AC3E}">
        <p14:creationId xmlns:p14="http://schemas.microsoft.com/office/powerpoint/2010/main" val="1227084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marL="514350" indent="-514350">
              <a:buFont typeface="+mj-lt"/>
              <a:buAutoNum type="arabicPeriod"/>
              <a:defRPr/>
            </a:pPr>
            <a:r>
              <a:rPr lang="en-US" dirty="0"/>
              <a:t>Open component of the platform allows for public access to the Univ. Pretoria Professional Development (PD) materials web page. No registration, nor log-in, is required and a search facility allows users to find and access Open courses and materials. This web site would be the point of entry for professionals looking for PD opportunities as well as members of the public.</a:t>
            </a:r>
          </a:p>
          <a:p>
            <a:pPr marL="514350" indent="-514350">
              <a:buFont typeface="+mj-lt"/>
              <a:buAutoNum type="arabicPeriod"/>
              <a:defRPr/>
            </a:pPr>
            <a:r>
              <a:rPr lang="en-US" dirty="0"/>
              <a:t>The public web interface (1) accesses the open materials from a database that is also shared with the university’s </a:t>
            </a:r>
            <a:r>
              <a:rPr lang="en-US" dirty="0" err="1"/>
              <a:t>ClickUp</a:t>
            </a:r>
            <a:r>
              <a:rPr lang="en-US" dirty="0"/>
              <a:t>! platform.</a:t>
            </a:r>
          </a:p>
          <a:p>
            <a:pPr marL="514350" indent="-514350">
              <a:buFont typeface="+mj-lt"/>
              <a:buAutoNum type="arabicPeriod"/>
              <a:defRPr/>
            </a:pPr>
            <a:r>
              <a:rPr lang="en-US" dirty="0"/>
              <a:t>Within the public web interface (1), on those pages of content that lend themselves to PD credits, there is a button that allows anyone to initiate a process to apply for their PD ‘credits’.</a:t>
            </a:r>
          </a:p>
          <a:p>
            <a:pPr marL="514350" indent="-514350">
              <a:buFont typeface="+mj-lt"/>
              <a:buAutoNum type="arabicPeriod" startAt="4"/>
              <a:defRPr/>
            </a:pPr>
            <a:r>
              <a:rPr lang="en-US" dirty="0"/>
              <a:t>Users register the first time on the </a:t>
            </a:r>
            <a:r>
              <a:rPr lang="en-US" dirty="0" err="1"/>
              <a:t>CEatUP</a:t>
            </a:r>
            <a:r>
              <a:rPr lang="en-US" dirty="0"/>
              <a:t> platform and are provided with a username and password. They also fill out a limited profile that includes professional practice &amp;  payment details. On subsequent visits they simply log in using their password. </a:t>
            </a:r>
          </a:p>
          <a:p>
            <a:pPr marL="514350" indent="-514350">
              <a:buFont typeface="+mj-lt"/>
              <a:buAutoNum type="arabicPeriod" startAt="4"/>
              <a:defRPr/>
            </a:pPr>
            <a:r>
              <a:rPr lang="en-US" dirty="0"/>
              <a:t>The user is then directed to the UP </a:t>
            </a:r>
            <a:r>
              <a:rPr lang="en-US" dirty="0" err="1"/>
              <a:t>ClickUP</a:t>
            </a:r>
            <a:r>
              <a:rPr lang="en-US" dirty="0"/>
              <a:t> platform where they complete the relevant PD multiple choice test. These short quizzes really only test comprehension and are a device to ensure the vet did read and comprehend the materials. </a:t>
            </a:r>
          </a:p>
          <a:p>
            <a:pPr marL="514350" indent="-514350">
              <a:buFont typeface="+mj-lt"/>
              <a:buAutoNum type="arabicPeriod" startAt="4"/>
              <a:defRPr/>
            </a:pPr>
            <a:r>
              <a:rPr lang="en-US" sz="3600" dirty="0"/>
              <a:t>On successful  completion of the test the user i</a:t>
            </a:r>
            <a:r>
              <a:rPr lang="en-US" dirty="0"/>
              <a:t>s alerted to their pass and congratulated. The points tally for that PD activity is also communicated, has the administration fee deducted from their account. PD portfolio is updated to reflect the up to date history of the user.</a:t>
            </a:r>
          </a:p>
          <a:p>
            <a:pPr marL="514350" indent="-514350">
              <a:buFont typeface="+mj-lt"/>
              <a:buAutoNum type="arabicPeriod" startAt="4"/>
              <a:defRPr/>
            </a:pPr>
            <a:r>
              <a:rPr lang="en-US" dirty="0"/>
              <a:t>The Continuing Education at UP (</a:t>
            </a:r>
            <a:r>
              <a:rPr lang="en-US" dirty="0" err="1"/>
              <a:t>CEatUP</a:t>
            </a:r>
            <a:r>
              <a:rPr lang="en-US" dirty="0"/>
              <a:t>) unit is alerted as PD tests are completed and are responsible for managing the database of and for coordinating  the e- mailing the official PD points certificate to the recipient and the </a:t>
            </a:r>
            <a:r>
              <a:rPr lang="en-US" dirty="0" err="1"/>
              <a:t>the</a:t>
            </a:r>
            <a:r>
              <a:rPr lang="en-US" dirty="0"/>
              <a:t> South African Veterinary Council (SAVC) although this communication process is automated.</a:t>
            </a:r>
          </a:p>
          <a:p>
            <a:pPr marL="514350" indent="-514350">
              <a:buFont typeface="+mj-lt"/>
              <a:buAutoNum type="arabicPeriod"/>
              <a:defRPr/>
            </a:pPr>
            <a:endParaRPr lang="en-US" dirty="0"/>
          </a:p>
          <a:p>
            <a:pPr>
              <a:defRPr/>
            </a:pPr>
            <a:endParaRPr 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3E42F80-09C5-4393-90E2-17781C6DD65B}" type="slidenum">
              <a:rPr lang="en-US" altLang="en-US" smtClean="0"/>
              <a:pPr eaLnBrk="1" hangingPunct="1"/>
              <a:t>21</a:t>
            </a:fld>
            <a:endParaRPr lang="en-US" altLang="en-US"/>
          </a:p>
        </p:txBody>
      </p:sp>
    </p:spTree>
    <p:extLst>
      <p:ext uri="{BB962C8B-B14F-4D97-AF65-F5344CB8AC3E}">
        <p14:creationId xmlns:p14="http://schemas.microsoft.com/office/powerpoint/2010/main" val="3308789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AgShare</a:t>
            </a:r>
            <a:r>
              <a:rPr lang="en-ZA" dirty="0"/>
              <a:t> model</a:t>
            </a:r>
          </a:p>
        </p:txBody>
      </p:sp>
      <p:sp>
        <p:nvSpPr>
          <p:cNvPr id="4" name="Slide Number Placeholder 3"/>
          <p:cNvSpPr>
            <a:spLocks noGrp="1"/>
          </p:cNvSpPr>
          <p:nvPr>
            <p:ph type="sldNum" sz="quarter" idx="10"/>
          </p:nvPr>
        </p:nvSpPr>
        <p:spPr/>
        <p:txBody>
          <a:bodyPr/>
          <a:lstStyle/>
          <a:p>
            <a:fld id="{CB664927-3934-4398-AEA3-0A27EADE74A6}" type="slidenum">
              <a:rPr lang="en-GB" smtClean="0"/>
              <a:t>22</a:t>
            </a:fld>
            <a:endParaRPr lang="en-GB"/>
          </a:p>
        </p:txBody>
      </p:sp>
    </p:spTree>
    <p:extLst>
      <p:ext uri="{BB962C8B-B14F-4D97-AF65-F5344CB8AC3E}">
        <p14:creationId xmlns:p14="http://schemas.microsoft.com/office/powerpoint/2010/main" val="261737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Image: http://www.dailymaverick.co.za/images/uploaded_images/article/madiba%20in%20hospital%20again.jpg</a:t>
            </a:r>
          </a:p>
          <a:p>
            <a:endParaRPr lang="en-GB" dirty="0"/>
          </a:p>
          <a:p>
            <a:r>
              <a:rPr lang="en-GB" dirty="0"/>
              <a:t>Nelson Mandela was awarded the 1993 Nobel Peace Prize for his work for the peaceful termination of the apartheid regime, and for laying the foundations for a new democratic South Africa.</a:t>
            </a:r>
          </a:p>
          <a:p>
            <a:r>
              <a:rPr lang="en-GB" dirty="0"/>
              <a:t>See: http://www.nobelprize.org/nobel_prizes/peace/laureates/1993/mandela-wall.html</a:t>
            </a:r>
          </a:p>
          <a:p>
            <a:endParaRPr lang="en-GB" dirty="0"/>
          </a:p>
        </p:txBody>
      </p:sp>
      <p:sp>
        <p:nvSpPr>
          <p:cNvPr id="4" name="Slide Number Placeholder 3"/>
          <p:cNvSpPr>
            <a:spLocks noGrp="1"/>
          </p:cNvSpPr>
          <p:nvPr>
            <p:ph type="sldNum" sz="quarter" idx="10"/>
          </p:nvPr>
        </p:nvSpPr>
        <p:spPr/>
        <p:txBody>
          <a:bodyPr/>
          <a:lstStyle/>
          <a:p>
            <a:fld id="{37EAD253-BED2-4A01-A91F-B61B3F6A074E}" type="slidenum">
              <a:rPr lang="en-GB" smtClean="0"/>
              <a:t>24</a:t>
            </a:fld>
            <a:endParaRPr lang="en-GB"/>
          </a:p>
        </p:txBody>
      </p:sp>
    </p:spTree>
    <p:extLst>
      <p:ext uri="{BB962C8B-B14F-4D97-AF65-F5344CB8AC3E}">
        <p14:creationId xmlns:p14="http://schemas.microsoft.com/office/powerpoint/2010/main" val="2999238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AB6315-02D9-4206-8BBA-5C72FC973894}" type="slidenum">
              <a:rPr lang="en-GB" smtClean="0">
                <a:solidFill>
                  <a:prstClr val="black"/>
                </a:solidFill>
                <a:latin typeface="Arial" charset="0"/>
              </a:rPr>
              <a:pPr/>
              <a:t>25</a:t>
            </a:fld>
            <a:endParaRPr lang="en-GB">
              <a:solidFill>
                <a:prstClr val="black"/>
              </a:solidFill>
              <a:latin typeface="Arial" charset="0"/>
            </a:endParaRPr>
          </a:p>
        </p:txBody>
      </p:sp>
    </p:spTree>
    <p:extLst>
      <p:ext uri="{BB962C8B-B14F-4D97-AF65-F5344CB8AC3E}">
        <p14:creationId xmlns:p14="http://schemas.microsoft.com/office/powerpoint/2010/main" val="2059730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b="1"/>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12C2AF-A77A-4B01-8228-100F80A93C44}" type="slidenum">
              <a:rPr lang="en-GB" smtClean="0">
                <a:latin typeface="Arial" charset="0"/>
              </a:rPr>
              <a:pPr/>
              <a:t>6</a:t>
            </a:fld>
            <a:endParaRPr lang="en-GB">
              <a:latin typeface="Arial" charset="0"/>
            </a:endParaRPr>
          </a:p>
        </p:txBody>
      </p:sp>
    </p:spTree>
    <p:extLst>
      <p:ext uri="{BB962C8B-B14F-4D97-AF65-F5344CB8AC3E}">
        <p14:creationId xmlns:p14="http://schemas.microsoft.com/office/powerpoint/2010/main" val="2592345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tLang="en-US"/>
              <a:t>Almost any kind of resource has potential educational value …</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F89D898-1A90-4F47-9420-41ECAFFAF55E}" type="slidenum">
              <a:rPr lang="en-GB" altLang="en-US" smtClean="0"/>
              <a:pPr eaLnBrk="1" hangingPunct="1"/>
              <a:t>7</a:t>
            </a:fld>
            <a:endParaRPr lang="en-GB" altLang="en-US"/>
          </a:p>
        </p:txBody>
      </p:sp>
    </p:spTree>
    <p:extLst>
      <p:ext uri="{BB962C8B-B14F-4D97-AF65-F5344CB8AC3E}">
        <p14:creationId xmlns:p14="http://schemas.microsoft.com/office/powerpoint/2010/main" val="4287908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tLang="en-US"/>
              <a:t>… however we are most interested in resources which have been incorporated into some kind of learning activity … but can you just use it if you like it?</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83EC514-F711-4B3C-A461-B9B87D63453A}" type="slidenum">
              <a:rPr lang="en-GB" altLang="en-US" smtClean="0"/>
              <a:pPr eaLnBrk="1" hangingPunct="1"/>
              <a:t>8</a:t>
            </a:fld>
            <a:endParaRPr lang="en-GB" altLang="en-US"/>
          </a:p>
        </p:txBody>
      </p:sp>
    </p:spTree>
    <p:extLst>
      <p:ext uri="{BB962C8B-B14F-4D97-AF65-F5344CB8AC3E}">
        <p14:creationId xmlns:p14="http://schemas.microsoft.com/office/powerpoint/2010/main" val="1330206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tLang="en-US"/>
              <a:t>The “openness” relates to the way in which the resource is licensed for re-use.</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52F7DE5-0774-47CA-BE09-5368ACAAA2EB}" type="slidenum">
              <a:rPr lang="en-GB" altLang="en-US" smtClean="0"/>
              <a:pPr eaLnBrk="1" hangingPunct="1"/>
              <a:t>9</a:t>
            </a:fld>
            <a:endParaRPr lang="en-GB" altLang="en-US"/>
          </a:p>
        </p:txBody>
      </p:sp>
    </p:spTree>
    <p:extLst>
      <p:ext uri="{BB962C8B-B14F-4D97-AF65-F5344CB8AC3E}">
        <p14:creationId xmlns:p14="http://schemas.microsoft.com/office/powerpoint/2010/main" val="3343067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tLang="en-US"/>
              <a:t>The least restrictive licenses allow the original resource to be adapted for a different audience or context.</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C65AB7F-B031-4DBF-962B-171B390F80A1}" type="slidenum">
              <a:rPr lang="en-GB" altLang="en-US" smtClean="0"/>
              <a:pPr eaLnBrk="1" hangingPunct="1"/>
              <a:t>10</a:t>
            </a:fld>
            <a:endParaRPr lang="en-GB" altLang="en-US"/>
          </a:p>
        </p:txBody>
      </p:sp>
    </p:spTree>
    <p:extLst>
      <p:ext uri="{BB962C8B-B14F-4D97-AF65-F5344CB8AC3E}">
        <p14:creationId xmlns:p14="http://schemas.microsoft.com/office/powerpoint/2010/main" val="1919172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http://wp.vcu.edu/medcgsa/wp-content/uploads/sites/2847/2013/05/graduation-cap-and-diploma.jpg</a:t>
            </a:r>
          </a:p>
          <a:p>
            <a:endParaRPr lang="en-GB" dirty="0"/>
          </a:p>
        </p:txBody>
      </p:sp>
      <p:sp>
        <p:nvSpPr>
          <p:cNvPr id="4" name="Slide Number Placeholder 3"/>
          <p:cNvSpPr>
            <a:spLocks noGrp="1"/>
          </p:cNvSpPr>
          <p:nvPr>
            <p:ph type="sldNum" sz="quarter" idx="10"/>
          </p:nvPr>
        </p:nvSpPr>
        <p:spPr/>
        <p:txBody>
          <a:bodyPr/>
          <a:lstStyle/>
          <a:p>
            <a:fld id="{3E210CC7-2AC0-4217-851A-0AE4570A9421}" type="slidenum">
              <a:rPr lang="en-GB" smtClean="0"/>
              <a:t>12</a:t>
            </a:fld>
            <a:endParaRPr lang="en-GB"/>
          </a:p>
        </p:txBody>
      </p:sp>
    </p:spTree>
    <p:extLst>
      <p:ext uri="{BB962C8B-B14F-4D97-AF65-F5344CB8AC3E}">
        <p14:creationId xmlns:p14="http://schemas.microsoft.com/office/powerpoint/2010/main" val="282057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a:t>http://jellyfishcoolman.files.wordpress.com/2009/07/african-submarine-fibre-optic-cables.jpg</a:t>
            </a:r>
          </a:p>
          <a:p>
            <a:endParaRPr lang="en-GB" dirty="0"/>
          </a:p>
          <a:p>
            <a:pPr defTabSz="914184">
              <a:defRPr/>
            </a:pPr>
            <a:r>
              <a:rPr lang="en-GB" dirty="0"/>
              <a:t>Spinal Image: http://www.murrelektronik.com</a:t>
            </a:r>
          </a:p>
          <a:p>
            <a:endParaRPr lang="en-GB" dirty="0"/>
          </a:p>
          <a:p>
            <a:endParaRPr lang="en-GB" altLang="en-US" dirty="0"/>
          </a:p>
          <a:p>
            <a:endParaRPr lang="en-GB" altLang="en-US" dirty="0"/>
          </a:p>
        </p:txBody>
      </p:sp>
      <p:sp>
        <p:nvSpPr>
          <p:cNvPr id="60420"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5098AB-21A7-43F0-9D4C-9C13FA40142A}" type="slidenum">
              <a:rPr lang="en-GB" smtClean="0">
                <a:latin typeface="Arial" charset="0"/>
              </a:rPr>
              <a:pPr/>
              <a:t>13</a:t>
            </a:fld>
            <a:endParaRPr lang="en-GB">
              <a:latin typeface="Arial" charset="0"/>
            </a:endParaRPr>
          </a:p>
        </p:txBody>
      </p:sp>
      <p:sp>
        <p:nvSpPr>
          <p:cNvPr id="60421"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endParaRPr lang="en-GB">
              <a:latin typeface="Arial" charset="0"/>
            </a:endParaRPr>
          </a:p>
        </p:txBody>
      </p:sp>
    </p:spTree>
    <p:extLst>
      <p:ext uri="{BB962C8B-B14F-4D97-AF65-F5344CB8AC3E}">
        <p14:creationId xmlns:p14="http://schemas.microsoft.com/office/powerpoint/2010/main" val="3454721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tLang="en-US" dirty="0"/>
              <a:t>OER support socio-constructivist approaches and an evolving curriculum</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0BA969C-53CD-48C7-8EF4-0B234EBAAE56}" type="slidenum">
              <a:rPr lang="en-GB" altLang="en-US" smtClean="0"/>
              <a:pPr eaLnBrk="1" hangingPunct="1"/>
              <a:t>14</a:t>
            </a:fld>
            <a:endParaRPr lang="en-GB" altLang="en-US"/>
          </a:p>
        </p:txBody>
      </p:sp>
    </p:spTree>
    <p:extLst>
      <p:ext uri="{BB962C8B-B14F-4D97-AF65-F5344CB8AC3E}">
        <p14:creationId xmlns:p14="http://schemas.microsoft.com/office/powerpoint/2010/main" val="2625013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C0A9B65-15BA-418D-A880-9A5292B4A23E}" type="datetimeFigureOut">
              <a:rPr lang="en-GB" smtClean="0"/>
              <a:t>02/08/2017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2FB0ED-03A7-4B84-9401-93820C6D941C}" type="slidenum">
              <a:rPr lang="en-GB" smtClean="0"/>
              <a:t>‹#›</a:t>
            </a:fld>
            <a:endParaRPr lang="en-GB"/>
          </a:p>
        </p:txBody>
      </p:sp>
    </p:spTree>
    <p:extLst>
      <p:ext uri="{BB962C8B-B14F-4D97-AF65-F5344CB8AC3E}">
        <p14:creationId xmlns:p14="http://schemas.microsoft.com/office/powerpoint/2010/main" val="277962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C0A9B65-15BA-418D-A880-9A5292B4A23E}" type="datetimeFigureOut">
              <a:rPr lang="en-GB" smtClean="0"/>
              <a:t>02/08/2017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2FB0ED-03A7-4B84-9401-93820C6D941C}" type="slidenum">
              <a:rPr lang="en-GB" smtClean="0"/>
              <a:t>‹#›</a:t>
            </a:fld>
            <a:endParaRPr lang="en-GB"/>
          </a:p>
        </p:txBody>
      </p:sp>
    </p:spTree>
    <p:extLst>
      <p:ext uri="{BB962C8B-B14F-4D97-AF65-F5344CB8AC3E}">
        <p14:creationId xmlns:p14="http://schemas.microsoft.com/office/powerpoint/2010/main" val="1021883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C0A9B65-15BA-418D-A880-9A5292B4A23E}" type="datetimeFigureOut">
              <a:rPr lang="en-GB" smtClean="0"/>
              <a:t>02/08/2017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2FB0ED-03A7-4B84-9401-93820C6D941C}" type="slidenum">
              <a:rPr lang="en-GB" smtClean="0"/>
              <a:t>‹#›</a:t>
            </a:fld>
            <a:endParaRPr lang="en-GB"/>
          </a:p>
        </p:txBody>
      </p:sp>
    </p:spTree>
    <p:extLst>
      <p:ext uri="{BB962C8B-B14F-4D97-AF65-F5344CB8AC3E}">
        <p14:creationId xmlns:p14="http://schemas.microsoft.com/office/powerpoint/2010/main" val="3581829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438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C0A9B65-15BA-418D-A880-9A5292B4A23E}" type="datetimeFigureOut">
              <a:rPr lang="en-GB" smtClean="0"/>
              <a:t>02/08/2017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2FB0ED-03A7-4B84-9401-93820C6D941C}" type="slidenum">
              <a:rPr lang="en-GB" smtClean="0"/>
              <a:t>‹#›</a:t>
            </a:fld>
            <a:endParaRPr lang="en-GB"/>
          </a:p>
        </p:txBody>
      </p:sp>
    </p:spTree>
    <p:extLst>
      <p:ext uri="{BB962C8B-B14F-4D97-AF65-F5344CB8AC3E}">
        <p14:creationId xmlns:p14="http://schemas.microsoft.com/office/powerpoint/2010/main" val="246487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0A9B65-15BA-418D-A880-9A5292B4A23E}" type="datetimeFigureOut">
              <a:rPr lang="en-GB" smtClean="0"/>
              <a:t>02/08/2017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2FB0ED-03A7-4B84-9401-93820C6D941C}" type="slidenum">
              <a:rPr lang="en-GB" smtClean="0"/>
              <a:t>‹#›</a:t>
            </a:fld>
            <a:endParaRPr lang="en-GB"/>
          </a:p>
        </p:txBody>
      </p:sp>
    </p:spTree>
    <p:extLst>
      <p:ext uri="{BB962C8B-B14F-4D97-AF65-F5344CB8AC3E}">
        <p14:creationId xmlns:p14="http://schemas.microsoft.com/office/powerpoint/2010/main" val="3847534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C0A9B65-15BA-418D-A880-9A5292B4A23E}" type="datetimeFigureOut">
              <a:rPr lang="en-GB" smtClean="0"/>
              <a:t>02/08/2017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2FB0ED-03A7-4B84-9401-93820C6D941C}" type="slidenum">
              <a:rPr lang="en-GB" smtClean="0"/>
              <a:t>‹#›</a:t>
            </a:fld>
            <a:endParaRPr lang="en-GB"/>
          </a:p>
        </p:txBody>
      </p:sp>
    </p:spTree>
    <p:extLst>
      <p:ext uri="{BB962C8B-B14F-4D97-AF65-F5344CB8AC3E}">
        <p14:creationId xmlns:p14="http://schemas.microsoft.com/office/powerpoint/2010/main" val="4170131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C0A9B65-15BA-418D-A880-9A5292B4A23E}" type="datetimeFigureOut">
              <a:rPr lang="en-GB" smtClean="0"/>
              <a:t>02/08/2017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92FB0ED-03A7-4B84-9401-93820C6D941C}" type="slidenum">
              <a:rPr lang="en-GB" smtClean="0"/>
              <a:t>‹#›</a:t>
            </a:fld>
            <a:endParaRPr lang="en-GB"/>
          </a:p>
        </p:txBody>
      </p:sp>
    </p:spTree>
    <p:extLst>
      <p:ext uri="{BB962C8B-B14F-4D97-AF65-F5344CB8AC3E}">
        <p14:creationId xmlns:p14="http://schemas.microsoft.com/office/powerpoint/2010/main" val="696597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C0A9B65-15BA-418D-A880-9A5292B4A23E}" type="datetimeFigureOut">
              <a:rPr lang="en-GB" smtClean="0"/>
              <a:t>02/08/2017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92FB0ED-03A7-4B84-9401-93820C6D941C}" type="slidenum">
              <a:rPr lang="en-GB" smtClean="0"/>
              <a:t>‹#›</a:t>
            </a:fld>
            <a:endParaRPr lang="en-GB"/>
          </a:p>
        </p:txBody>
      </p:sp>
    </p:spTree>
    <p:extLst>
      <p:ext uri="{BB962C8B-B14F-4D97-AF65-F5344CB8AC3E}">
        <p14:creationId xmlns:p14="http://schemas.microsoft.com/office/powerpoint/2010/main" val="2472071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0A9B65-15BA-418D-A880-9A5292B4A23E}" type="datetimeFigureOut">
              <a:rPr lang="en-GB" smtClean="0"/>
              <a:t>02/08/2017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92FB0ED-03A7-4B84-9401-93820C6D941C}" type="slidenum">
              <a:rPr lang="en-GB" smtClean="0"/>
              <a:t>‹#›</a:t>
            </a:fld>
            <a:endParaRPr lang="en-GB"/>
          </a:p>
        </p:txBody>
      </p:sp>
    </p:spTree>
    <p:extLst>
      <p:ext uri="{BB962C8B-B14F-4D97-AF65-F5344CB8AC3E}">
        <p14:creationId xmlns:p14="http://schemas.microsoft.com/office/powerpoint/2010/main" val="543087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0A9B65-15BA-418D-A880-9A5292B4A23E}" type="datetimeFigureOut">
              <a:rPr lang="en-GB" smtClean="0"/>
              <a:t>02/08/2017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2FB0ED-03A7-4B84-9401-93820C6D941C}" type="slidenum">
              <a:rPr lang="en-GB" smtClean="0"/>
              <a:t>‹#›</a:t>
            </a:fld>
            <a:endParaRPr lang="en-GB"/>
          </a:p>
        </p:txBody>
      </p:sp>
    </p:spTree>
    <p:extLst>
      <p:ext uri="{BB962C8B-B14F-4D97-AF65-F5344CB8AC3E}">
        <p14:creationId xmlns:p14="http://schemas.microsoft.com/office/powerpoint/2010/main" val="3819933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0A9B65-15BA-418D-A880-9A5292B4A23E}" type="datetimeFigureOut">
              <a:rPr lang="en-GB" smtClean="0"/>
              <a:t>02/08/2017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2FB0ED-03A7-4B84-9401-93820C6D941C}" type="slidenum">
              <a:rPr lang="en-GB" smtClean="0"/>
              <a:t>‹#›</a:t>
            </a:fld>
            <a:endParaRPr lang="en-GB"/>
          </a:p>
        </p:txBody>
      </p:sp>
    </p:spTree>
    <p:extLst>
      <p:ext uri="{BB962C8B-B14F-4D97-AF65-F5344CB8AC3E}">
        <p14:creationId xmlns:p14="http://schemas.microsoft.com/office/powerpoint/2010/main" val="3220231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0A9B65-15BA-418D-A880-9A5292B4A23E}" type="datetimeFigureOut">
              <a:rPr lang="en-GB" smtClean="0"/>
              <a:t>02/08/2017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2FB0ED-03A7-4B84-9401-93820C6D941C}" type="slidenum">
              <a:rPr lang="en-GB" smtClean="0"/>
              <a:t>‹#›</a:t>
            </a:fld>
            <a:endParaRPr lang="en-GB"/>
          </a:p>
        </p:txBody>
      </p:sp>
    </p:spTree>
    <p:extLst>
      <p:ext uri="{BB962C8B-B14F-4D97-AF65-F5344CB8AC3E}">
        <p14:creationId xmlns:p14="http://schemas.microsoft.com/office/powerpoint/2010/main" val="1813869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Text Placeholder 2"/>
          <p:cNvSpPr>
            <a:spLocks noGrp="1"/>
          </p:cNvSpPr>
          <p:nvPr>
            <p:ph type="body" idx="1"/>
          </p:nvPr>
        </p:nvSpPr>
        <p:spPr bwMode="auto">
          <a:xfrm>
            <a:off x="457200" y="1600200"/>
            <a:ext cx="8229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prstClr val="black">
                    <a:tint val="75000"/>
                  </a:prstClr>
                </a:solidFill>
                <a:latin typeface="+mn-lt"/>
              </a:defRPr>
            </a:lvl1pPr>
          </a:lstStyle>
          <a:p>
            <a:pPr>
              <a:defRPr/>
            </a:pPr>
            <a:fld id="{1D837F7F-9B60-4506-B266-F6EFAEFB4836}" type="datetime1">
              <a:rPr lang="en-GB"/>
              <a:pPr>
                <a:defRPr/>
              </a:pPr>
              <a:t>02/08/2017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defRPr>
            </a:lvl1pPr>
          </a:lstStyle>
          <a:p>
            <a:pPr>
              <a:defRPr/>
            </a:pPr>
            <a:fld id="{BB096304-A612-4AB1-BB1C-6B233D30B78C}" type="slidenum">
              <a:rPr lang="en-US"/>
              <a:pPr>
                <a:defRPr/>
              </a:pPr>
              <a:t>‹#›</a:t>
            </a:fld>
            <a:endParaRPr lang="en-US"/>
          </a:p>
        </p:txBody>
      </p:sp>
      <p:sp>
        <p:nvSpPr>
          <p:cNvPr id="8" name="Rectangle 7"/>
          <p:cNvSpPr/>
          <p:nvPr/>
        </p:nvSpPr>
        <p:spPr>
          <a:xfrm>
            <a:off x="0" y="5786438"/>
            <a:ext cx="9144000" cy="1071562"/>
          </a:xfrm>
          <a:prstGeom prst="rect">
            <a:avLst/>
          </a:pr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Date Placeholder 13"/>
          <p:cNvSpPr txBox="1">
            <a:spLocks/>
          </p:cNvSpPr>
          <p:nvPr/>
        </p:nvSpPr>
        <p:spPr>
          <a:xfrm>
            <a:off x="0" y="6492875"/>
            <a:ext cx="4276725" cy="365125"/>
          </a:xfrm>
          <a:prstGeom prst="rect">
            <a:avLst/>
          </a:prstGeom>
        </p:spPr>
        <p:txBody>
          <a:bodyPr anchor="b"/>
          <a:lstStyle>
            <a:lvl1pPr algn="l" eaLnBrk="1" latinLnBrk="0" hangingPunct="1">
              <a:defRPr kumimoji="0" sz="1000">
                <a:solidFill>
                  <a:schemeClr val="tx1">
                    <a:shade val="50000"/>
                  </a:schemeClr>
                </a:solidFill>
              </a:defRPr>
            </a:lvl1pPr>
          </a:lstStyle>
          <a:p>
            <a:pPr>
              <a:defRPr/>
            </a:pPr>
            <a:endParaRPr lang="en-GB" sz="1200" dirty="0">
              <a:solidFill>
                <a:srgbClr val="B58D0B"/>
              </a:solidFill>
              <a:latin typeface="Arial Rounded MT Bold" pitchFamily="34" charset="0"/>
            </a:endParaRPr>
          </a:p>
          <a:p>
            <a:pPr>
              <a:defRPr/>
            </a:pPr>
            <a:endParaRPr lang="en-GB" dirty="0">
              <a:solidFill>
                <a:srgbClr val="EEECE1">
                  <a:lumMod val="50000"/>
                </a:srgbClr>
              </a:solidFill>
            </a:endParaRPr>
          </a:p>
          <a:p>
            <a:pPr>
              <a:defRPr/>
            </a:pPr>
            <a:endParaRPr lang="en-GB" dirty="0">
              <a:solidFill>
                <a:srgbClr val="EEECE1">
                  <a:lumMod val="50000"/>
                </a:srgbClr>
              </a:solidFill>
            </a:endParaRPr>
          </a:p>
        </p:txBody>
      </p:sp>
      <p:sp>
        <p:nvSpPr>
          <p:cNvPr id="10" name="Slide Number Placeholder 22"/>
          <p:cNvSpPr txBox="1">
            <a:spLocks/>
          </p:cNvSpPr>
          <p:nvPr/>
        </p:nvSpPr>
        <p:spPr>
          <a:xfrm>
            <a:off x="7924800" y="6416675"/>
            <a:ext cx="762000" cy="365125"/>
          </a:xfrm>
          <a:prstGeom prst="rect">
            <a:avLst/>
          </a:prstGeom>
        </p:spPr>
        <p:txBody>
          <a:bodyPr lIns="0" rIns="0" anchor="b"/>
          <a:lstStyle>
            <a:lvl1pPr algn="r" eaLnBrk="1" latinLnBrk="0" hangingPunct="1">
              <a:defRPr kumimoji="0" sz="1200">
                <a:solidFill>
                  <a:schemeClr val="tx1">
                    <a:shade val="50000"/>
                  </a:schemeClr>
                </a:solidFill>
              </a:defRPr>
            </a:lvl1pPr>
          </a:lstStyle>
          <a:p>
            <a:pPr>
              <a:defRPr/>
            </a:pPr>
            <a:endParaRPr lang="en-GB" dirty="0">
              <a:solidFill>
                <a:prstClr val="black">
                  <a:shade val="50000"/>
                </a:prstClr>
              </a:solidFill>
            </a:endParaRPr>
          </a:p>
        </p:txBody>
      </p:sp>
      <p:pic>
        <p:nvPicPr>
          <p:cNvPr id="2059" name="Picture 7" descr="C:\Users\Catherine\Pictures\OER Africa\SAIDE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8038" y="5877272"/>
            <a:ext cx="1905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675169"/>
      </p:ext>
    </p:extLst>
  </p:cSld>
  <p:clrMap bg1="lt1" tx1="dk1" bg2="lt2" tx2="dk2" accent1="accent1" accent2="accent2" accent3="accent3" accent4="accent4" accent5="accent5" accent6="accent6" hlink="hlink" folHlink="folHlink"/>
  <p:sldLayoutIdLst>
    <p:sldLayoutId id="2147483662" r:id="rId1"/>
  </p:sldLayoutIdLst>
  <p:hf sldNum="0" hdr="0" ftr="0" dt="0"/>
  <p:txStyles>
    <p:titleStyle>
      <a:lvl1pPr algn="r" rtl="0" eaLnBrk="0" fontAlgn="base" hangingPunct="0">
        <a:spcBef>
          <a:spcPct val="0"/>
        </a:spcBef>
        <a:spcAft>
          <a:spcPct val="0"/>
        </a:spcAft>
        <a:defRPr sz="3600" kern="1200">
          <a:solidFill>
            <a:schemeClr val="tx1"/>
          </a:solidFill>
          <a:effectLst>
            <a:outerShdw blurRad="38100" dist="38100" dir="2700000" algn="tl">
              <a:srgbClr val="000000">
                <a:alpha val="43137"/>
              </a:srgbClr>
            </a:outerShdw>
          </a:effectLst>
          <a:latin typeface="Arial Rounded MT Bold" pitchFamily="34" charset="0"/>
          <a:ea typeface="+mj-ea"/>
          <a:cs typeface="+mj-cs"/>
        </a:defRPr>
      </a:lvl1pPr>
      <a:lvl2pPr algn="r" rtl="0" eaLnBrk="0" fontAlgn="base" hangingPunct="0">
        <a:spcBef>
          <a:spcPct val="0"/>
        </a:spcBef>
        <a:spcAft>
          <a:spcPct val="0"/>
        </a:spcAft>
        <a:defRPr sz="3600">
          <a:solidFill>
            <a:srgbClr val="F5801F"/>
          </a:solidFill>
          <a:latin typeface="Arial Rounded MT Bold" pitchFamily="34" charset="0"/>
        </a:defRPr>
      </a:lvl2pPr>
      <a:lvl3pPr algn="r" rtl="0" eaLnBrk="0" fontAlgn="base" hangingPunct="0">
        <a:spcBef>
          <a:spcPct val="0"/>
        </a:spcBef>
        <a:spcAft>
          <a:spcPct val="0"/>
        </a:spcAft>
        <a:defRPr sz="3600">
          <a:solidFill>
            <a:srgbClr val="F5801F"/>
          </a:solidFill>
          <a:latin typeface="Arial Rounded MT Bold" pitchFamily="34" charset="0"/>
        </a:defRPr>
      </a:lvl3pPr>
      <a:lvl4pPr algn="r" rtl="0" eaLnBrk="0" fontAlgn="base" hangingPunct="0">
        <a:spcBef>
          <a:spcPct val="0"/>
        </a:spcBef>
        <a:spcAft>
          <a:spcPct val="0"/>
        </a:spcAft>
        <a:defRPr sz="3600">
          <a:solidFill>
            <a:srgbClr val="F5801F"/>
          </a:solidFill>
          <a:latin typeface="Arial Rounded MT Bold" pitchFamily="34" charset="0"/>
        </a:defRPr>
      </a:lvl4pPr>
      <a:lvl5pPr algn="r" rtl="0" eaLnBrk="0" fontAlgn="base" hangingPunct="0">
        <a:spcBef>
          <a:spcPct val="0"/>
        </a:spcBef>
        <a:spcAft>
          <a:spcPct val="0"/>
        </a:spcAft>
        <a:defRPr sz="3600">
          <a:solidFill>
            <a:srgbClr val="F5801F"/>
          </a:solidFill>
          <a:latin typeface="Arial Rounded MT Bold"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573201"/>
          </a:solidFill>
          <a:latin typeface="Arial Rounded MT Bold"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573201"/>
          </a:solidFill>
          <a:latin typeface="Arial Rounded MT Bold"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573201"/>
          </a:solidFill>
          <a:latin typeface="Arial Rounded MT Bold"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400" kern="1200">
          <a:solidFill>
            <a:srgbClr val="573201"/>
          </a:solidFill>
          <a:latin typeface="Arial Rounded MT Bold"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400" kern="1200">
          <a:solidFill>
            <a:srgbClr val="573201"/>
          </a:solidFill>
          <a:latin typeface="Arial Rounded MT Bold"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jpe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jpe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hyperlink" Target="http://creativecommons.org/licenses/by/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24"/>
          <p:cNvGrpSpPr>
            <a:grpSpLocks/>
          </p:cNvGrpSpPr>
          <p:nvPr/>
        </p:nvGrpSpPr>
        <p:grpSpPr bwMode="auto">
          <a:xfrm>
            <a:off x="381000" y="381000"/>
            <a:ext cx="4000500" cy="4286250"/>
            <a:chOff x="642910" y="642918"/>
            <a:chExt cx="3633814" cy="3733824"/>
          </a:xfrm>
          <a:gradFill flip="none" rotWithShape="1">
            <a:gsLst>
              <a:gs pos="0">
                <a:srgbClr val="573301"/>
              </a:gs>
              <a:gs pos="50000">
                <a:schemeClr val="accent3">
                  <a:lumMod val="75000"/>
                </a:schemeClr>
              </a:gs>
              <a:gs pos="100000">
                <a:schemeClr val="accent1">
                  <a:tint val="23500"/>
                  <a:satMod val="160000"/>
                </a:schemeClr>
              </a:gs>
            </a:gsLst>
            <a:lin ang="10800000" scaled="1"/>
            <a:tileRect/>
          </a:gradFill>
          <a:effectLst>
            <a:outerShdw blurRad="76200" dir="13500000" sy="23000" kx="1200000" algn="br" rotWithShape="0">
              <a:prstClr val="black">
                <a:alpha val="20000"/>
              </a:prstClr>
            </a:outerShdw>
          </a:effectLst>
          <a:scene3d>
            <a:camera prst="perspectiveFront" fov="3300000">
              <a:rot lat="486000" lon="19530000" rev="174000"/>
            </a:camera>
            <a:lightRig rig="harsh" dir="t">
              <a:rot lat="0" lon="0" rev="3000000"/>
            </a:lightRig>
          </a:scene3d>
        </p:grpSpPr>
        <p:sp>
          <p:nvSpPr>
            <p:cNvPr id="15" name="Oval 14"/>
            <p:cNvSpPr/>
            <p:nvPr/>
          </p:nvSpPr>
          <p:spPr>
            <a:xfrm>
              <a:off x="642910" y="642918"/>
              <a:ext cx="2143140" cy="2143140"/>
            </a:xfrm>
            <a:prstGeom prst="ellipse">
              <a:avLst/>
            </a:prstGeom>
            <a:solidFill>
              <a:srgbClr val="B38C0B"/>
            </a:solidFill>
            <a:ln w="0" cmpd="dbl">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B58D0B"/>
                </a:solidFill>
              </a:endParaRPr>
            </a:p>
          </p:txBody>
        </p:sp>
        <p:sp>
          <p:nvSpPr>
            <p:cNvPr id="16" name="Oval 15"/>
            <p:cNvSpPr/>
            <p:nvPr/>
          </p:nvSpPr>
          <p:spPr>
            <a:xfrm>
              <a:off x="2428860" y="3500438"/>
              <a:ext cx="838208" cy="876304"/>
            </a:xfrm>
            <a:prstGeom prst="ellipse">
              <a:avLst/>
            </a:prstGeom>
            <a:solidFill>
              <a:srgbClr val="F58320"/>
            </a:solidFill>
            <a:ln w="0" cmpd="dbl">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B58D0B"/>
                </a:solidFill>
              </a:endParaRPr>
            </a:p>
          </p:txBody>
        </p:sp>
        <p:sp>
          <p:nvSpPr>
            <p:cNvPr id="17" name="Oval 16"/>
            <p:cNvSpPr/>
            <p:nvPr/>
          </p:nvSpPr>
          <p:spPr>
            <a:xfrm>
              <a:off x="2928926" y="2214554"/>
              <a:ext cx="838208" cy="876304"/>
            </a:xfrm>
            <a:prstGeom prst="ellipse">
              <a:avLst/>
            </a:prstGeom>
            <a:solidFill>
              <a:srgbClr val="ADA313"/>
            </a:solidFill>
            <a:ln w="0" cmpd="dbl">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B58D0B"/>
                </a:solidFill>
              </a:endParaRPr>
            </a:p>
          </p:txBody>
        </p:sp>
        <p:sp>
          <p:nvSpPr>
            <p:cNvPr id="18" name="Oval 17"/>
            <p:cNvSpPr/>
            <p:nvPr/>
          </p:nvSpPr>
          <p:spPr>
            <a:xfrm>
              <a:off x="2428860" y="2786058"/>
              <a:ext cx="571504" cy="528638"/>
            </a:xfrm>
            <a:prstGeom prst="ellipse">
              <a:avLst/>
            </a:prstGeom>
            <a:grpFill/>
            <a:ln w="0" cmpd="dbl">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B58D0B"/>
                </a:solidFill>
              </a:endParaRPr>
            </a:p>
          </p:txBody>
        </p:sp>
        <p:sp>
          <p:nvSpPr>
            <p:cNvPr id="19" name="Oval 18"/>
            <p:cNvSpPr/>
            <p:nvPr/>
          </p:nvSpPr>
          <p:spPr>
            <a:xfrm>
              <a:off x="3929058" y="1928802"/>
              <a:ext cx="347666" cy="385762"/>
            </a:xfrm>
            <a:prstGeom prst="ellipse">
              <a:avLst/>
            </a:prstGeom>
            <a:solidFill>
              <a:srgbClr val="ADA313"/>
            </a:solidFill>
            <a:ln w="0" cmpd="dbl">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58320"/>
                </a:solidFill>
              </a:endParaRPr>
            </a:p>
          </p:txBody>
        </p:sp>
        <p:sp>
          <p:nvSpPr>
            <p:cNvPr id="20" name="Oval 19"/>
            <p:cNvSpPr/>
            <p:nvPr/>
          </p:nvSpPr>
          <p:spPr>
            <a:xfrm>
              <a:off x="3143240" y="3214686"/>
              <a:ext cx="347666" cy="385762"/>
            </a:xfrm>
            <a:prstGeom prst="ellipse">
              <a:avLst/>
            </a:prstGeom>
            <a:solidFill>
              <a:srgbClr val="ADA313"/>
            </a:solidFill>
            <a:ln w="0" cmpd="dbl">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B58D0B"/>
                </a:solidFill>
              </a:endParaRPr>
            </a:p>
          </p:txBody>
        </p:sp>
        <p:sp>
          <p:nvSpPr>
            <p:cNvPr id="21" name="Oval 20"/>
            <p:cNvSpPr/>
            <p:nvPr/>
          </p:nvSpPr>
          <p:spPr>
            <a:xfrm>
              <a:off x="2786050" y="1071546"/>
              <a:ext cx="347666" cy="385762"/>
            </a:xfrm>
            <a:prstGeom prst="ellipse">
              <a:avLst/>
            </a:prstGeom>
            <a:solidFill>
              <a:srgbClr val="ADA313"/>
            </a:solidFill>
            <a:ln w="0" cmpd="dbl">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B58D0B"/>
                </a:solidFill>
              </a:endParaRPr>
            </a:p>
          </p:txBody>
        </p:sp>
        <p:sp>
          <p:nvSpPr>
            <p:cNvPr id="22" name="Oval 21"/>
            <p:cNvSpPr/>
            <p:nvPr/>
          </p:nvSpPr>
          <p:spPr>
            <a:xfrm>
              <a:off x="2071670" y="3214686"/>
              <a:ext cx="347666" cy="385762"/>
            </a:xfrm>
            <a:prstGeom prst="ellipse">
              <a:avLst/>
            </a:prstGeom>
            <a:solidFill>
              <a:srgbClr val="ADA313"/>
            </a:solidFill>
            <a:ln w="0" cmpd="dbl">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B58D0B"/>
                </a:solidFill>
              </a:endParaRPr>
            </a:p>
          </p:txBody>
        </p:sp>
        <p:sp>
          <p:nvSpPr>
            <p:cNvPr id="23" name="Oval 22"/>
            <p:cNvSpPr/>
            <p:nvPr/>
          </p:nvSpPr>
          <p:spPr>
            <a:xfrm>
              <a:off x="2928926" y="1643050"/>
              <a:ext cx="571504" cy="528638"/>
            </a:xfrm>
            <a:prstGeom prst="ellipse">
              <a:avLst/>
            </a:prstGeom>
            <a:solidFill>
              <a:srgbClr val="F58320"/>
            </a:solidFill>
            <a:ln w="0" cmpd="dbl">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B58D0B"/>
                </a:solidFill>
              </a:endParaRPr>
            </a:p>
          </p:txBody>
        </p:sp>
      </p:grpSp>
      <p:sp>
        <p:nvSpPr>
          <p:cNvPr id="24" name="Title 1"/>
          <p:cNvSpPr txBox="1">
            <a:spLocks/>
          </p:cNvSpPr>
          <p:nvPr/>
        </p:nvSpPr>
        <p:spPr>
          <a:xfrm>
            <a:off x="-756591" y="3501008"/>
            <a:ext cx="6768751" cy="1470025"/>
          </a:xfrm>
          <a:prstGeom prst="rect">
            <a:avLst/>
          </a:prstGeom>
        </p:spPr>
        <p:txBody>
          <a:bodyPr rtlCol="0"/>
          <a:lstStyle/>
          <a:p>
            <a:pPr marL="0" marR="0" lvl="0" indent="0" algn="r" defTabSz="914400" eaLnBrk="1" fontAlgn="auto" latinLnBrk="0" hangingPunct="1">
              <a:lnSpc>
                <a:spcPct val="100000"/>
              </a:lnSpc>
              <a:spcBef>
                <a:spcPct val="0"/>
              </a:spcBef>
              <a:spcAft>
                <a:spcPts val="600"/>
              </a:spcAft>
              <a:buClrTx/>
              <a:buSzTx/>
              <a:buFontTx/>
              <a:buNone/>
              <a:tabLst/>
              <a:defRPr/>
            </a:pPr>
            <a:r>
              <a:rPr kumimoji="0" lang="en-GB" sz="6000" b="1" i="0" u="none" strike="noStrike" kern="0" cap="none" spc="0" normalizeH="0" baseline="0" noProof="0" dirty="0">
                <a:ln>
                  <a:noFill/>
                </a:ln>
                <a:solidFill>
                  <a:srgbClr val="F5801F"/>
                </a:solidFill>
                <a:effectLst>
                  <a:outerShdw blurRad="38100" dist="38100" dir="2700000" algn="tl">
                    <a:srgbClr val="000000">
                      <a:alpha val="43137"/>
                    </a:srgbClr>
                  </a:outerShdw>
                </a:effectLst>
                <a:uLnTx/>
                <a:uFillTx/>
              </a:rPr>
              <a:t>OER Africa</a:t>
            </a:r>
            <a:endParaRPr kumimoji="0" lang="en-GB" sz="4400" b="1" i="0" u="none" strike="noStrike" kern="0" cap="none" spc="0" normalizeH="0" baseline="0" noProof="0" dirty="0">
              <a:ln>
                <a:noFill/>
              </a:ln>
              <a:solidFill>
                <a:srgbClr val="F5801F"/>
              </a:solidFill>
              <a:effectLst>
                <a:outerShdw blurRad="38100" dist="38100" dir="2700000" algn="tl">
                  <a:srgbClr val="000000">
                    <a:alpha val="43137"/>
                  </a:srgbClr>
                </a:outerShdw>
              </a:effectLst>
              <a:uLnTx/>
              <a:uFillTx/>
            </a:endParaRPr>
          </a:p>
        </p:txBody>
      </p:sp>
      <p:sp>
        <p:nvSpPr>
          <p:cNvPr id="25" name="Subtitle 2"/>
          <p:cNvSpPr txBox="1">
            <a:spLocks/>
          </p:cNvSpPr>
          <p:nvPr/>
        </p:nvSpPr>
        <p:spPr>
          <a:xfrm>
            <a:off x="251520" y="4735983"/>
            <a:ext cx="8784976" cy="1357313"/>
          </a:xfrm>
          <a:prstGeom prst="rect">
            <a:avLst/>
          </a:prstGeom>
        </p:spPr>
        <p:txBody>
          <a:bodyPr/>
          <a:lstStyle/>
          <a:p>
            <a:pPr marL="342900" indent="-342900" algn="r" fontAlgn="base">
              <a:spcBef>
                <a:spcPct val="20000"/>
              </a:spcBef>
              <a:spcAft>
                <a:spcPct val="0"/>
              </a:spcAft>
              <a:defRPr/>
            </a:pPr>
            <a:r>
              <a:rPr lang="en-US" sz="3600" dirty="0"/>
              <a:t>Relevance of OER within the African </a:t>
            </a:r>
            <a:r>
              <a:rPr lang="en-US" sz="3600" dirty="0" err="1"/>
              <a:t>ODeL</a:t>
            </a:r>
            <a:r>
              <a:rPr lang="en-US" sz="3600" dirty="0"/>
              <a:t> higher education context</a:t>
            </a:r>
            <a:endParaRPr lang="en-GB" sz="3400" b="1" dirty="0">
              <a:solidFill>
                <a:srgbClr val="573201"/>
              </a:solidFill>
            </a:endParaRPr>
          </a:p>
        </p:txBody>
      </p:sp>
    </p:spTree>
    <p:extLst>
      <p:ext uri="{BB962C8B-B14F-4D97-AF65-F5344CB8AC3E}">
        <p14:creationId xmlns:p14="http://schemas.microsoft.com/office/powerpoint/2010/main" val="1624719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ZA" b="1" dirty="0"/>
              <a:t>A Remixed OER</a:t>
            </a:r>
          </a:p>
        </p:txBody>
      </p:sp>
      <p:sp>
        <p:nvSpPr>
          <p:cNvPr id="3" name="Content Placeholder 2"/>
          <p:cNvSpPr>
            <a:spLocks noGrp="1"/>
          </p:cNvSpPr>
          <p:nvPr>
            <p:ph idx="1"/>
          </p:nvPr>
        </p:nvSpPr>
        <p:spPr>
          <a:xfrm>
            <a:off x="457200" y="1600200"/>
            <a:ext cx="8470900" cy="4525963"/>
          </a:xfrm>
          <a:extLst/>
        </p:spPr>
        <p:txBody>
          <a:bodyPr/>
          <a:lstStyle/>
          <a:p>
            <a:pPr lvl="7" algn="just">
              <a:defRPr/>
            </a:pPr>
            <a:r>
              <a:rPr lang="en-ZA" sz="2200" dirty="0"/>
              <a:t>The yellow hornbill shown left is one of four varieties of hornbills common across sub-Saharan Africa. The other varieties are the grey- and red- hornbills and the much larger ground hornbill.</a:t>
            </a:r>
          </a:p>
          <a:p>
            <a:pPr lvl="7">
              <a:defRPr/>
            </a:pPr>
            <a:r>
              <a:rPr lang="en-ZA" sz="2200" dirty="0"/>
              <a:t>   As the name suggests, the large horny bill is the key characteristic of the species. What does this suggest about their typical diet</a:t>
            </a:r>
            <a:r>
              <a:rPr lang="en-ZA" dirty="0"/>
              <a:t>?</a:t>
            </a:r>
          </a:p>
        </p:txBody>
      </p:sp>
      <p:pic>
        <p:nvPicPr>
          <p:cNvPr id="11267"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4581525"/>
            <a:ext cx="18288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6"/>
          <p:cNvSpPr>
            <a:spLocks noChangeArrowheads="1"/>
          </p:cNvSpPr>
          <p:nvPr/>
        </p:nvSpPr>
        <p:spPr bwMode="auto">
          <a:xfrm>
            <a:off x="4356100" y="5300663"/>
            <a:ext cx="45720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dirty="0">
                <a:solidFill>
                  <a:srgbClr val="1B346B"/>
                </a:solidFill>
                <a:latin typeface="Calibri" pitchFamily="34" charset="0"/>
              </a:rPr>
              <a:t>This work is licensed under a </a:t>
            </a:r>
            <a:br>
              <a:rPr lang="en-US" altLang="en-US" dirty="0">
                <a:solidFill>
                  <a:srgbClr val="1B346B"/>
                </a:solidFill>
                <a:latin typeface="Calibri" pitchFamily="34" charset="0"/>
              </a:rPr>
            </a:br>
            <a:r>
              <a:rPr lang="en-US" altLang="en-US" dirty="0">
                <a:solidFill>
                  <a:srgbClr val="1B346B"/>
                </a:solidFill>
                <a:latin typeface="Calibri" pitchFamily="34" charset="0"/>
                <a:hlinkClick r:id="rId3"/>
              </a:rPr>
              <a:t>Creative Commons Attribution 3.0 </a:t>
            </a:r>
            <a:r>
              <a:rPr lang="en-US" altLang="en-US" dirty="0" err="1">
                <a:solidFill>
                  <a:srgbClr val="1B346B"/>
                </a:solidFill>
                <a:latin typeface="Calibri" pitchFamily="34" charset="0"/>
                <a:hlinkClick r:id="rId3"/>
              </a:rPr>
              <a:t>Unported</a:t>
            </a:r>
            <a:r>
              <a:rPr lang="en-US" altLang="en-US" dirty="0">
                <a:solidFill>
                  <a:srgbClr val="1B346B"/>
                </a:solidFill>
                <a:latin typeface="Calibri" pitchFamily="34" charset="0"/>
                <a:hlinkClick r:id="rId3"/>
              </a:rPr>
              <a:t> License</a:t>
            </a:r>
            <a:endParaRPr lang="en-US" altLang="en-US" dirty="0">
              <a:solidFill>
                <a:srgbClr val="1B346B"/>
              </a:solidFill>
              <a:latin typeface="Calibri" pitchFamily="34" charset="0"/>
            </a:endParaRPr>
          </a:p>
          <a:p>
            <a:pPr algn="ctr" eaLnBrk="1" hangingPunct="1"/>
            <a:r>
              <a:rPr lang="en-US" altLang="en-US" dirty="0">
                <a:solidFill>
                  <a:srgbClr val="1B346B"/>
                </a:solidFill>
                <a:latin typeface="Calibri" pitchFamily="34" charset="0"/>
              </a:rPr>
              <a:t>Citation: Jane Kamau 2012</a:t>
            </a:r>
          </a:p>
          <a:p>
            <a:pPr algn="ctr" eaLnBrk="1" hangingPunct="1"/>
            <a:r>
              <a:rPr lang="en-US" altLang="en-US" dirty="0">
                <a:solidFill>
                  <a:srgbClr val="1B346B"/>
                </a:solidFill>
                <a:latin typeface="Calibri" pitchFamily="34" charset="0"/>
              </a:rPr>
              <a:t>Photo: Tony Mays 2011</a:t>
            </a:r>
            <a:endParaRPr lang="en-ZA" altLang="en-US" dirty="0"/>
          </a:p>
        </p:txBody>
      </p:sp>
      <p:pic>
        <p:nvPicPr>
          <p:cNvPr id="11270" name="Content Placeholder 4"/>
          <p:cNvPicPr>
            <a:picLocks noChangeAspect="1"/>
          </p:cNvPicPr>
          <p:nvPr/>
        </p:nvPicPr>
        <p:blipFill>
          <a:blip r:embed="rId5">
            <a:extLst>
              <a:ext uri="{28A0092B-C50C-407E-A947-70E740481C1C}">
                <a14:useLocalDpi xmlns:a14="http://schemas.microsoft.com/office/drawing/2010/main" val="0"/>
              </a:ext>
            </a:extLst>
          </a:blip>
          <a:srcRect t="19479" b="8585"/>
          <a:stretch>
            <a:fillRect/>
          </a:stretch>
        </p:blipFill>
        <p:spPr bwMode="auto">
          <a:xfrm>
            <a:off x="152400" y="1697037"/>
            <a:ext cx="3394075" cy="325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8183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200" dirty="0"/>
              <a:t>WHY OER?</a:t>
            </a:r>
          </a:p>
        </p:txBody>
      </p:sp>
      <p:sp>
        <p:nvSpPr>
          <p:cNvPr id="4" name="Text Placeholder 3"/>
          <p:cNvSpPr>
            <a:spLocks noGrp="1"/>
          </p:cNvSpPr>
          <p:nvPr>
            <p:ph type="body" idx="1"/>
          </p:nvPr>
        </p:nvSpPr>
        <p:spPr/>
        <p:txBody>
          <a:bodyPr/>
          <a:lstStyle/>
          <a:p>
            <a:r>
              <a:rPr lang="en-ZA" dirty="0"/>
              <a:t>OER Relevance</a:t>
            </a:r>
          </a:p>
        </p:txBody>
      </p:sp>
    </p:spTree>
    <p:extLst>
      <p:ext uri="{BB962C8B-B14F-4D97-AF65-F5344CB8AC3E}">
        <p14:creationId xmlns:p14="http://schemas.microsoft.com/office/powerpoint/2010/main" val="4202400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p.vcu.edu/medcgsa/wp-content/uploads/sites/2847/2013/05/graduation-cap-and-diplom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9390" y="2328863"/>
            <a:ext cx="3005138" cy="300513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0" y="1676400"/>
            <a:ext cx="8229600" cy="3962400"/>
          </a:xfrm>
        </p:spPr>
        <p:txBody>
          <a:bodyPr>
            <a:noAutofit/>
          </a:bodyPr>
          <a:lstStyle/>
          <a:p>
            <a:pPr indent="-169863"/>
            <a:r>
              <a:rPr lang="en-GB" sz="2400" dirty="0"/>
              <a:t>Changing student profiles</a:t>
            </a:r>
          </a:p>
          <a:p>
            <a:pPr lvl="1"/>
            <a:r>
              <a:rPr lang="en-GB" sz="2000" dirty="0"/>
              <a:t>Continuing students, mature students, part-time, professional…</a:t>
            </a:r>
            <a:endParaRPr lang="en-GB" sz="1800" dirty="0"/>
          </a:p>
          <a:p>
            <a:pPr lvl="1"/>
            <a:endParaRPr lang="en-GB" sz="2000" dirty="0"/>
          </a:p>
          <a:p>
            <a:pPr indent="-169863"/>
            <a:r>
              <a:rPr lang="en-GB" sz="2400" dirty="0"/>
              <a:t>New demands from learners</a:t>
            </a:r>
          </a:p>
          <a:p>
            <a:pPr lvl="1"/>
            <a:r>
              <a:rPr lang="en-GB" sz="2000" dirty="0"/>
              <a:t>Ubiquitous access (</a:t>
            </a:r>
            <a:r>
              <a:rPr lang="en-GB" sz="1800" dirty="0"/>
              <a:t>VLEs, VLs, Open Access Journals …) </a:t>
            </a:r>
            <a:r>
              <a:rPr lang="en-GB" sz="1800" dirty="0">
                <a:solidFill>
                  <a:schemeClr val="bg1"/>
                </a:solidFill>
              </a:rPr>
              <a:t>etc.)</a:t>
            </a:r>
          </a:p>
          <a:p>
            <a:pPr lvl="1"/>
            <a:endParaRPr lang="en-GB" sz="1800" dirty="0"/>
          </a:p>
          <a:p>
            <a:pPr indent="-169863"/>
            <a:r>
              <a:rPr lang="en-GB" sz="2400" dirty="0"/>
              <a:t>New pressures on HE systems</a:t>
            </a:r>
          </a:p>
          <a:p>
            <a:pPr lvl="1"/>
            <a:r>
              <a:rPr lang="en-GB" sz="2000" dirty="0"/>
              <a:t>Delivery: face to face, distance,  blended mode</a:t>
            </a:r>
          </a:p>
          <a:p>
            <a:pPr lvl="1"/>
            <a:r>
              <a:rPr lang="en-GB" sz="2000" dirty="0"/>
              <a:t>Content: relevant, interactive, appropriate</a:t>
            </a:r>
            <a:endParaRPr lang="en-GB" sz="1800" dirty="0"/>
          </a:p>
          <a:p>
            <a:pPr lvl="1"/>
            <a:endParaRPr lang="en-GB" sz="1800" dirty="0"/>
          </a:p>
          <a:p>
            <a:pPr indent="-169863"/>
            <a:r>
              <a:rPr lang="en-GB" sz="2400" dirty="0"/>
              <a:t>New pressures on governments</a:t>
            </a:r>
          </a:p>
          <a:p>
            <a:pPr lvl="1"/>
            <a:r>
              <a:rPr lang="en-GB" sz="2000" dirty="0"/>
              <a:t>Funding, connectivity, reliable power</a:t>
            </a:r>
          </a:p>
          <a:p>
            <a:pPr lvl="1"/>
            <a:endParaRPr lang="en-GB" dirty="0"/>
          </a:p>
        </p:txBody>
      </p:sp>
      <p:sp>
        <p:nvSpPr>
          <p:cNvPr id="4" name="AutoShape 2" descr="data:image/jpeg;base64,/9j/4AAQSkZJRgABAQAAAQABAAD/2wCEAAkGBxQSEBQUEhQUFBQWFhcUFRQWFhQUGBQXFBQWFhUVFBQYHCggGBolHBUUITEhJSktLi4uFyAzODMsNygtLisBCgoKDg0OGhAQGCwkHyQsLC0sLCwsLCwsLCwsLCwvLCwsLCwsLCwsLCwsLCwsLCwsLCwsLCwsLCwsLCwsLCwsLP/AABEIAOEA4QMBEQACEQEDEQH/xAAcAAEAAQUBAQAAAAAAAAAAAAAABwECAwQGBQj/xABCEAABAwIDBQQGBwYGAwEAAAABAAIDBBEFITEGEkFRYQcTInEUMlKBkaEjQmKxwdHwJENygpKiM1Njc7PCstLho//EABsBAQEAAwEBAQAAAAAAAAAAAAABAgMEBQYH/8QAMREBAAICAAQDBgUFAQEAAAAAAAECAxEEEiExBUFREyJhcYHRMpGhseEUQlLB8HIj/9oADAMBAAIRAxEAPwCbkBAQEBAQEBAQEBAQEGGqqmRN3pHsjb7T3NaPiSrEbHP1u3+HRa1Ubuke9L/4AhXllNt/AdpqWtB9Gma8t9ZubXDqWOANuuikxMK9dQEBAQEBAQEBAQEBAQEBAQEBAQEBAQefX47TQf41RDH0fIxp+BN1dSm3N13ajh0d7SvlI4RxvN/JzgB81eU25XFO2d2YpqYDk6Z5P9jLf+SvLA5DE+0TEJ73qDGPZiAjA8nDxfNXoOZqah0jt6Rznu9p7i4/E5oMW8orJT1Lo3NexzmPabtc0lpB5gjMKok3ZHtckZaOuaZW6CZgAeP42aPHUWPQqTESJcwzE4qmMSQSNkYfrNN8+II1BHI5rGY0rbUBAQEBAQEBAQEBAQEBAQWTStYLucGjm4gD4lBzeJ9oGHwGzqlr3ezEHS+67AWj3lZcspty+I9skIv3FPI/kZHNjHwbvFXlHJ4r2rV8txGY4B/psDne90l/kArqBymIbQVU3+LUTP6Okfb+m9kHmhAuoF0C6Cl0FqCiordQengmOT0km/Tyujdle2bXW4PacnDzVEy7H9qcNRux1dqeY2Ad+6eejj6h6Oy6rGa+htIYKxUQEBAQEBAQEBBiqalkbS6R7WNGrnODQPMlBzOK9ouHwA3qGyu9mEd6T03h4R7yFlyym3HYn2z8Kel/mmf/ANGf+yvLB1cpiPaXiMv74RDlExrP7jd3zV1A5etr5ZjeWR8h5yOc8/FxKbGvdBXfQU3kFpKC26grdBbdAugXQVugoUC6CoQXgoOs2T2/qqGzQ7vYR+5kJs3/AG36s8sx0Vnr3E1bJ7ZU2IN+iduygeKF9g9vMgaOb1HvtosJjRt0SiiAgICAgICCLe3HA5JI4qphLo4QWSMzIaHOFpQPPI9N3ksqz5Ihm6yFEBAQUugXUC6ChKCiChKACOJQUMoHJRVonBNgqi9AugogqguRC6DJTzuY8PY5zXNN2uaS1zTzDhmCqqWtiu1nSLEPIVLR/wArAP7m+8cVJjYlmnnbIxr2OD2OF2uaQQ4HQgjULBWRAQEBAQEFk0TXtLXAOa4FrmkXBBFiCOIIQfOPaFsm7DqotaHGnku6F5zsOMRPtN+YIPNZxO0ctdUEC6Cl1AQUQUQEAoNaojv5qKxtp/FYkoMppt1+WnBBnCIqqKXQEC6Agq0oLrojoNltsKqgd9A+8ZN3Qv8AFG7mbatPUW96KmnZHtGpa3dY49xOcu6eRZx/05Mg7yyPRSa+ht2SxUQEBAQEHj7WbPx19K+CTK/iY/jHIPVePxHEEjirE6HzNieHyU8z4Zm7skbi1w+YIPFpBBB4ghZI1UFCgICCiCiBdBQoLVFVtofcfzVFxzGeo+Y5oCiFlRRFERVAQVQLoLgUFVRIGxvajPS7sdSDUQDIEn6WMfZcfXHR3x4KTGxNOBY7BWRCSnkbI3iBk5h9l7dWnoVjMaNvRUUQEBAQR32u7G+lQmqgb+0Qt8QAN5om5lthq5uZHPMcRaxKIGusgKBdAKCiAgFQWlBRFXxHO3A5IF90+WX5KgRmoKICBdUFAVQUBUXXQV3lRaZc7DU8OPwQdz2WYPXHEIZYo5ooWu+mkc10bHRgElnitv30AF7E3ytdSZjQ+hVgogICAgIIF7XtkPRJ/SYW2p5neJoGUUpzIy0a6xI63HILKJRHhCoogEIBQUQFAVVQhQEFZfW6WVF7M2+WRRFiiiAgIBCC0uQbmEYVUVTt2lhkmIyJY0loP2n+q33lB3eDdjdbKL1EsNMD9XOd/wDM1pDR7nFTY7bCOx2hisZjLUOGfiduM/ojtl0JKbHbYXgtPTC1PBFCDr3cbWX8yBn71BvICAgICAgINHG8KjqqeSCZocyRpByvY/Vc3k4GxB5hB8x7SYDLQ1L6eYeJubXgENkYfVe2/A8uBBHBZo8zggpdBRQEABBdZFUKCxBeB4T0/X4oKMNiP1mqLpBlcKC26ChKDNQU0k8rYoI3SyOyaxouTYXPlkCblBIeCdjVXLY1UsdM3i1v00luWVmtPW58lNiQsE7LMOp7F0PpD/bqD3n/AOeTB/SoOyhiaxoaxoa0ZBrQGgDkAMggvQEBAQEBAQEBAQEHHdp2yIr6W8Y/aYQXwn2h9eI9HWFuRA6qxI+cnDW4IIyIORBGoI1BCyQCgIKKgFFVugFBaUF0Qubc0GQAIMbpwB9/4/rqg1JJ88kGLeUEg9isF8WhPJkrvId2R/2CD6NUBBye13aBS0DbOd3sv1YoyCT/ABO0aFjNohuw4L5e3b1Q7jnaniFQ47kno7ODIhnbq85k/DyWi2SXp4uBxx36uo7L9vKl8xhqZDM0tJaX23ri12h3HK5z5JTLbfU43gaVxe0xxrXf7pkjeHAEaHNdETt4y5UEBAQEBAQEBBCXbTsj3Uvp0Lfo5CGzgfUkPqyWtkHaE+1b2llAiwoKgIBCIIogXQY3SgIMD6vkgtdUFBjLkANUXTPCyyCW+wTCy6pnqSPBHH3IPAvkLXEDqGsH9YREnY5thTUxLS7vJB+7YQbH7btG+WvRYTaIXSP9oduZJGOc525GB/hsyvyDnauJ05dFqtkmW3Hhm9orCIqud0z3SPNy43/IDoFqm2nv4sMRWIjsxgLDboirdwqudDMyVnrMcHD3HQ9FYtpsiOaJrbtPR9TYRJdmWmRH8wuurHPTT5C0anTeWxiICAgICAgICDBiFEyeJ8UrQ+ORpY9p4tcLEdPNB8x7Y7OvoKt8D7lvrxPP7yNxO6fMWIPUHhZZI8RFUQWOkAQYZKpBrSVBKDCXEoAQZEFQorMx1gm1UMqM60mXUYZt1Ux08dI0thgbfe7lpY+QuNy+R97uPlYH4LC0t1eHmXsso3WBGhFwRoQdCuWbsIp108fG3Eu7vgLX/idp8AfmsYl7fh3Cbibz59I+rz+6HDyWuXtxir5MraZSIs3xw8TDf2ewZ1TUMiGhN3u9lgPid+uJCtYm09XJxeSvDYpvP0+fk+k8Kjsy9rA6DoNF3446PhpnbdWaCAgICAgICAgIOC7ZsCFRhzpg28tN9K08e7uBMPLd8VvsBWB87yVFlRZZx1yQa8rSgwWQLIFlBcEF4RVwRXpYVhPfNLi7dANuFtAePmtV78rOkb7Q9CHZTe9WogPIOcG/mtVs0+j0cWHJHW2O2vkyVuzssDd5zA5mXjY5r25m2dtFq9pt6OC+O08sRO/R0WB7QxR04ila8kHwFoabN9l13DQ3WFurZxXhk5ckXxajcdYn1/Jz1ZLvyucL5uc4A65nL8E3ro9TFj9nWtIjt+7V70DJYaZe1ivR7GC4PUVbwyCNz+BOjW/xO0Gq31iZYcRx2PBXd7a/f8k37F7Fx0UXjs+V1i88L8AOYC6KY4ju+P47jr8Vfc9IjtH/AHm6xbXCICAgICAgICAgIKOaCCCLg5EHMEHgUHPnYXDb39BpgbFuUTBk7XIDXrqEEXbd9lUkG9LRB00Oph1ljH2f8xv93nqstiKpWa/P3aj70Gq9qgxkKi26D1I9n6k2vE5l8wHgsJHMNPit1tbqsJtEd1Y8Sw59O/cfruh3udf8kraLRuDTUWStuiaTcLnzzp7HhdZtuIerA0hcU3l9PhxzVsNiB6eSRO/J1exrbrK2alJHhPxWzkasvDzNdVnqo4HdyycBp1H3rGO7GYmKbiNWiP1SZ2f7D09VTxVL2F29cnf9UFri0hrB62Y4/wDxb6Y+bq+W8R8Qy+1msdO3b4xtLFBQRwsDI2hoGWQA+77l1VrEdnjWtNp3M7lsqsRAQEBAQEBAQEBAQEBAQcjth2eUmIXe5vcz/wCfGACf9xukg88+RCuxHbOwmYvs6siDPaETy4/yl4A+KbHss7K8KowDVyTVD7ZRl27vfwxxWdbzdZY2tFe6tiGnt4aGmioWab7GN79w6y2u33Z9Vz2zTPZYhtYfs21uZF3E3LjmSTqSTmStXWWSOu2bDhFPTvA9eN7L9Y3tcPlIujB2mGMo5W8bmFT7r89CM1ozx0e14LnjFlnfaXQNjDhdua4px83Wr7KJrMbgBtrksMfSdSzmYiNzK01TdAb+Wa6JtDT/AFGPeonbXMoJda+QzWu3eJhz+1reba8k/wDZpjtJLRxQU7i10TAHRPsH31c/LJwLiTcc87LuxWrMah8Xx3DZqWnJeOk+cdvk7FbHAICAgICAgICAgICAgICAgIOax7H3MkMbMrZOdxuRezeA/Wi87iONnHfliOzdTFzRtp4VDFMSRm/V29m7zudVMOaubrE9UtSa93sx0QHBb+Vhte6BNCNu2zD9/DxJxhla73P+jI/uafcs8U6sIJK6hvbPWNSxrtHXb8iR8wtOePcl1cHflyx8Xv1MXcyZHK+XRcHXvD6/g80xGp7NOtc5xuVebc7llxFbzPVhicG5uNllEbaaXrind5XU7rxzO/WeSzinr5Jiybw5r+rFQ18sbg6Nxa4G4c3Ig8wRmE1rrDlx57zHJ3ifKYhNfZTtzUVUppqsh7iwuiksGuJb6zHWyd4cwbX8JvdbsWSZnUvM8Q8P9lj9rWuo31Sit7xhAQEBAQEBAQEBAQEBAQUe24IPEW+KSODxWhMchB+PPqvA4nHNLzEuvHPRqRNexwezIjQ/rULkiL0tzU7ts6mNS7PDqwSxhwyOjhyPFe7hyxlpzOK9eWdM7itko5HtGhD8OqRzif8AFrd4fMBSs6tEq+aHLrRnwgH0iINBLjIwADMkucAAOpvb3rHJ1rMNuGYrkrM+qe9lOzDecJ8Qs46tpgcm/wC84esfsjLmTotGPDru7+I8SmY5MXSPX7ejlu1meigkNNRwRtl1nlFzucRFGCbNPMgC2nO2OSKROoh0cJfib05r3nXlG0ZbpJWO23lmZbzhuwEe04D4Z/gpW29vRvX2XCa/ymGCALC0tOCHvYFjD6aeOZmsbg4DmOLT0IuPesYy2rL0slYzYrYrdph9LYRiUdTBHNEbse245jm09Qbg+S9GsxMbh8Jmw2w3nHfvDcVahAQEBAQEBAQEBAQEBAQedi9CJAHWzb9y5eJwxeObzhnS2nkPoVwTibeZdQMMb+hyP4FZYfct8JL9Ybs09l2TLXEOS26rh6FOCdWEfHL8VhvrDbFHzhfJd7SrA5zXBzSQ5pDmkcC03BHvsiPoLaHtaiFHH6Nd1TLE1xy8NO5zRvb19Xg3sBllc8jpyZYr0ju7uD4G2aYtb8P7oXlJeSXEkkkkkkkk5kknUri2+kjH01ELooVjNm7FgjbaxjDpWRQSOYRFKHmN3Bxa7dcPdYfFbKRMU36tHG5a3yRirP4e/wBWlCxY2lnhxtprVpmXfSru+zTbH0KXupj+zSHM/wCU85b4+ydCPI8M+jBm5J1PZ5nivhv9RTnpHvx+senz9E6tcCLjMHMEcV6D41VAQEBAQEBAQEBAQEBAQEGpLT2PRc18ep6MolgfAFpmjLbnMTqiJDG0Fzr2AAJJ8gE69odFKRrmlo4jsxvNjlrT+ztka6aIXsGWdZ8rgcmtf3bnWyABJNgVvx4dTuzG+eO1EGbW4EaeuqowLMZMdzIgd3JvOiLem6LA6G2S6Yc23mRwAWVG1BJY24FaM+KLRvzer4Zxd8d4xz1rPrPb4t4MXm7fXxjjvD1tm8FfV1McLNXnM2vutGbnHyCtKTe3Kx4jNThsNstvL9Z8oTttTslHU4d6KwBvdtHcE/VewWbc8jmCftFenakTXlh8Ph4q1c/tbddz1+vf+Hzw6lLHOa4FrmktcDqCDYg+9eXbe9PusNImsWjtK4MUiHTFTdTRpL3ZHtZvt9Dmd42C8DifWYNY/Nuo6eS7uHybjll8p454fyW/qKR0n8Xwn1+vn8fmkxdT5wQEBAQEBAQEBAQEBAQEAhBidDy+a1zj9FY6SgZGXOA8bjdzzqb/AHDoFlWkV7LNpno8bazbGnoG/SHflIu2FpG8b6F3sN6nra6xvlrTu6+D4DNxU+5HT18nzztLXOqpnS7jIgRutjjBDGtBJAA83E+ZOQWnHxPX3nrcT4Jy49456x335vJjpnE2ILcutrrbfiKxG46uPh/B82TJyXia/HXRuMpWjhc8yuC2a8+en0+Lw7BSI3WJn1mI6/6Z42aAC/AAfIALV3dsRFY+CeezXZP0KDvJR+0Sgb3+m3UR+fE9fJelgxckde8vi/FvEP6rJy0n3K9vjPr9v5dkt7yEP9sOzndyisjHgkIbLb6sgHhd0DgLeY6rh4rHqeaH1ngPG81J4e3eOsfL0+n7fJG11yvo9l1UZaWd0b2vY4te0hzXDUEG4IWdek7hjelb1mto3E930LsXtI2uphJkJG2bKz2XW1A9k6j3jgvRx35o2+B8Q4K3CZpp5T1ifh94e+s3CICAgICAgICAgICAgICCjnWFzkBmTyQRntn2mBu9FQkOdmHT6tbw+iB9Y/aOXK+q5cmfyq+k8P8AArW1k4jpH+PnPz9Pl3+SKJ5XPcXPcXOcbuc4kkk8STquSes7fVVx1rEVrGoWWRlpaQpKaLLESx2XbEbu7WVLfFrBGeF9JXDnyHv5W7eHw696XynjPinNvBinp/dPr8I/3+XzlFdb5sQamLYcypgkhlF2SN3T04hw6ggEdQpasWjUtuHNbDkjJTvD5tx3Cn0tRJBIPEw2vwcNWuHQixXlXpNLal+g8NxFc+OMle0/9r6Naig7yVkd7b72svrbecBe3vUrG5iGWTJyUm3pEy9rabZGpoTeVm9HfKZlyw8rn6p6H3XW22K1O7k4PxLDxP4Z1PpPf+V+xO0poapsmZjd4JW82E6j7Q1Hw4rZiycsr4hwleLwzT+6OsfP+X0LTztkY17CHNcA5rhmCCLghdz4O1ZrM1tGphkRiICAgICAgICAgICAg1cUxKKnidLM8MY3Un7gNSegUm0VjctuHDfNeKY43MoU2228lrSY4t6Kn9nR0nWQjh9kZc7rhy55v0js+z8N8Ix8Nq9+t/0j5fd4OCYBUVbrU8Tn21dk1rfN7rAHpqtdaWt2h6HE8bg4eN5ba/f8mDF8NfTTPhkLS9lg7dO8ASAbXtqLpNZidSz4fPXPjjJXtPq01G5QpKJJ7N9gzIW1VU36MeKKI/vDwe8exyHHy16cOH+6z5rxfxblicGGevnPp8I+Pr6fPtLy63yggICCP+1vZoT0/pMY+lhHjtq6LU/0nPy3loz4+aN+cPc8D4z2WX2Np923b4T/AD2/JEmzrf22mvp38X/I1cNI96PnD6ji4/8Ahf8A8z+z6akYHAhwBByIIuCDwIOq9V+dxMx1hG+1nZXHJeSiIifqYnX7t38J1YemY8lz3wR3q93g/G74/dzdY9fP+f3afZ9j0tDKKCva6IE/Qufo1xObN7QsJORBsCeuVx2mvu2bfEuHx8TX+p4ed/5a/fXr/pKq3vnRAQEBAQEBAQEBAQeHtBtPHTHu2tdPUEXbTxAueeRfa+43qfmsL5Ir07z6OzhuDvm96Z5aedp7fT1lH+IbJ4picveVJZAz6sbnXEbfsxtvn1JBK5ZxZck7t0e9h8Q4DgqcmKJtPnOu/wA5nX6OhwDsvpYSHTk1D+Thuxj+QHP3k+S204asd+rg4rx3iMvTH7sfDrP5/aHZSFlPC4hrWRxsLt1oDWta0E2AGQ0W/tDyIi2XJEb3Mz+75nqZ3SPc95u57i9x5ucbk/Erzu/d+l0pWlYrXtEaj6MYUWZ0lDYDs7PhqK1vWOBw+DpR/wBfjyXTiwf3WfK+KeM73i4efnb7ff8AJKq6nzIgICAgo5oIIIuDkQeIPAodkEY/syaPFoYwPopJ43Qn7Jlbdl+bSbeVjxXBfHy5I9NvtOH46OJ4K1p/FFZ3+Xf6/dPC73xYg1MTwyKojMc8bZGHg4Xt1B1aeoUmInpLZiy3xW5qTqWLDaF8ADBIZIhk3vDeRg5b/wBcaAXz6lIjS5MkZJ5tan4dp+nl/wB0egq1CAgICAgICAgIKObcWP5fcgxUtJHECI2MYCbkMaG3J1JtqeqaZXva87tO/mzIxEHIdqmKdzhz2g+KYiIeRu5/9rSP5lpzTquvV6/gnD+14uJntXr9v1QfSUj5pGxxMc97jZrWi5P5DrwXLqZ6Q+1zZqYqze86iEy7Cdn7KS01RuyVGrRq2H+H2nfa+HM9WPDFes93xniXi9+J9zH0p+s/P7fm7pbnjCAgICAgIPMxzBmVIi3snQzRzRu5GN4JHkQCPgeCxtWLd2/BxFsM212tExP1h6ayaBAQEBAQEBAQEBAQEBAQEBAQRrtxhM+J1zYIRuw04tJM6+4HyWc4D23Bu5kPfZc+Str21HZ9D4dxWLgeHnJfra/aPPUdvlG9uv2X2WgoWbsQu8+vK7N7/fwb0H35rbSkVjo8rjOOy8VbmyT08o8oe2s3GICAgICAgICAgICAgICAgICAgICAgICAgICCgbbTLj8cygqgICAgICAgICAgICAgICAgICAgICAgICAgICAgICAgICAgICAgICAgICAgICAgICAgICAgICAgICAgICAgICAgICAgICAgICAg/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title"/>
          </p:nvPr>
        </p:nvSpPr>
        <p:spPr/>
        <p:txBody>
          <a:bodyPr/>
          <a:lstStyle/>
          <a:p>
            <a:r>
              <a:rPr lang="en-GB" dirty="0"/>
              <a:t>Africa’s HE Context</a:t>
            </a:r>
          </a:p>
        </p:txBody>
      </p:sp>
    </p:spTree>
    <p:extLst>
      <p:ext uri="{BB962C8B-B14F-4D97-AF65-F5344CB8AC3E}">
        <p14:creationId xmlns:p14="http://schemas.microsoft.com/office/powerpoint/2010/main" val="93093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investeddevelopment.com/wp-content/uploads/2012/06/africa-undersea-cables.png"/>
          <p:cNvPicPr/>
          <p:nvPr/>
        </p:nvPicPr>
        <p:blipFill>
          <a:blip r:embed="rId3" cstate="print"/>
          <a:srcRect/>
          <a:stretch>
            <a:fillRect/>
          </a:stretch>
        </p:blipFill>
        <p:spPr bwMode="auto">
          <a:xfrm>
            <a:off x="539552" y="-128225"/>
            <a:ext cx="7789440" cy="7085617"/>
          </a:xfrm>
          <a:prstGeom prst="rect">
            <a:avLst/>
          </a:prstGeom>
          <a:noFill/>
          <a:ln w="9525">
            <a:noFill/>
            <a:miter lim="800000"/>
            <a:headEnd/>
            <a:tailEnd/>
          </a:ln>
        </p:spPr>
      </p:pic>
    </p:spTree>
    <p:extLst>
      <p:ext uri="{BB962C8B-B14F-4D97-AF65-F5344CB8AC3E}">
        <p14:creationId xmlns:p14="http://schemas.microsoft.com/office/powerpoint/2010/main" val="2573469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ZA" b="1" dirty="0"/>
              <a:t>Transformative potential</a:t>
            </a:r>
          </a:p>
        </p:txBody>
      </p:sp>
      <p:sp>
        <p:nvSpPr>
          <p:cNvPr id="5" name="Content Placeholder 4"/>
          <p:cNvSpPr>
            <a:spLocks noGrp="1"/>
          </p:cNvSpPr>
          <p:nvPr>
            <p:ph idx="1"/>
          </p:nvPr>
        </p:nvSpPr>
        <p:spPr/>
        <p:txBody>
          <a:bodyPr>
            <a:normAutofit/>
          </a:bodyPr>
          <a:lstStyle/>
          <a:p>
            <a:pPr>
              <a:spcAft>
                <a:spcPts val="600"/>
              </a:spcAft>
              <a:buFont typeface="Calibri" pitchFamily="34" charset="0"/>
              <a:buAutoNum type="arabicPeriod"/>
            </a:pPr>
            <a:r>
              <a:rPr lang="en-ZA" altLang="en-US" sz="2200" dirty="0"/>
              <a:t>Increased availability of high quality, relevant learning materials can contribute to more productive students and educators. </a:t>
            </a:r>
          </a:p>
          <a:p>
            <a:pPr>
              <a:spcAft>
                <a:spcPts val="600"/>
              </a:spcAft>
              <a:buFont typeface="Calibri" pitchFamily="34" charset="0"/>
              <a:buAutoNum type="arabicPeriod"/>
            </a:pPr>
            <a:r>
              <a:rPr lang="en-ZA" altLang="en-US" sz="2200" dirty="0"/>
              <a:t>The principle of allowing adaptation of materials provides one mechanism amongst many for constructing roles for students as active participants in educational processes.</a:t>
            </a:r>
          </a:p>
          <a:p>
            <a:pPr>
              <a:spcAft>
                <a:spcPts val="600"/>
              </a:spcAft>
              <a:buFont typeface="Calibri" pitchFamily="34" charset="0"/>
              <a:buAutoNum type="arabicPeriod"/>
            </a:pPr>
            <a:r>
              <a:rPr lang="en-ZA" altLang="en-US" sz="2200" dirty="0"/>
              <a:t>OER has potential to build capacity by providing institutions and educators access, at low or no cost, to the means of production to develop their competence in producing educational materials and carrying out the necessary instructional design. </a:t>
            </a:r>
          </a:p>
          <a:p>
            <a:pPr marL="0" indent="0" algn="r">
              <a:spcAft>
                <a:spcPts val="600"/>
              </a:spcAft>
              <a:buNone/>
            </a:pPr>
            <a:r>
              <a:rPr lang="en-ZA" altLang="en-US" sz="2200" dirty="0"/>
              <a:t>(Butcher, </a:t>
            </a:r>
            <a:r>
              <a:rPr lang="en-ZA" altLang="en-US" sz="2200" dirty="0" err="1"/>
              <a:t>CoL</a:t>
            </a:r>
            <a:r>
              <a:rPr lang="en-ZA" altLang="en-US" sz="2200" dirty="0"/>
              <a:t> 2011: 13)</a:t>
            </a:r>
          </a:p>
        </p:txBody>
      </p:sp>
    </p:spTree>
    <p:extLst>
      <p:ext uri="{BB962C8B-B14F-4D97-AF65-F5344CB8AC3E}">
        <p14:creationId xmlns:p14="http://schemas.microsoft.com/office/powerpoint/2010/main" val="24450113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rPr>
              <a:t>A magic bullet? (from TESSA)</a:t>
            </a:r>
          </a:p>
        </p:txBody>
      </p:sp>
      <p:sp>
        <p:nvSpPr>
          <p:cNvPr id="3" name="Content Placeholder 2"/>
          <p:cNvSpPr>
            <a:spLocks noGrp="1"/>
          </p:cNvSpPr>
          <p:nvPr>
            <p:ph idx="1"/>
          </p:nvPr>
        </p:nvSpPr>
        <p:spPr/>
        <p:txBody>
          <a:bodyPr/>
          <a:lstStyle/>
          <a:p>
            <a:r>
              <a:rPr lang="en-GB" dirty="0"/>
              <a:t>Net flow from north to south</a:t>
            </a:r>
          </a:p>
          <a:p>
            <a:r>
              <a:rPr lang="en-GB" dirty="0"/>
              <a:t>0.4% of content is from Africa</a:t>
            </a:r>
          </a:p>
          <a:p>
            <a:r>
              <a:rPr lang="en-GB" dirty="0"/>
              <a:t>Donor driven</a:t>
            </a:r>
          </a:p>
          <a:p>
            <a:r>
              <a:rPr lang="en-GB" dirty="0"/>
              <a:t>Language – mainly in English</a:t>
            </a:r>
          </a:p>
          <a:p>
            <a:r>
              <a:rPr lang="en-GB" dirty="0"/>
              <a:t>Uptake is slow</a:t>
            </a:r>
          </a:p>
        </p:txBody>
      </p:sp>
    </p:spTree>
    <p:extLst>
      <p:ext uri="{BB962C8B-B14F-4D97-AF65-F5344CB8AC3E}">
        <p14:creationId xmlns:p14="http://schemas.microsoft.com/office/powerpoint/2010/main" val="1535460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rPr>
              <a:t>Why?</a:t>
            </a:r>
          </a:p>
        </p:txBody>
      </p:sp>
      <p:sp>
        <p:nvSpPr>
          <p:cNvPr id="3" name="Text Placeholder 2"/>
          <p:cNvSpPr>
            <a:spLocks noGrp="1"/>
          </p:cNvSpPr>
          <p:nvPr>
            <p:ph type="body" idx="1"/>
          </p:nvPr>
        </p:nvSpPr>
        <p:spPr/>
        <p:txBody>
          <a:bodyPr>
            <a:normAutofit/>
          </a:bodyPr>
          <a:lstStyle/>
          <a:p>
            <a:r>
              <a:rPr lang="en-GB" sz="3200" dirty="0"/>
              <a:t>Practical</a:t>
            </a:r>
          </a:p>
        </p:txBody>
      </p:sp>
      <p:sp>
        <p:nvSpPr>
          <p:cNvPr id="4" name="Content Placeholder 3"/>
          <p:cNvSpPr>
            <a:spLocks noGrp="1"/>
          </p:cNvSpPr>
          <p:nvPr>
            <p:ph sz="half" idx="2"/>
          </p:nvPr>
        </p:nvSpPr>
        <p:spPr/>
        <p:txBody>
          <a:bodyPr/>
          <a:lstStyle/>
          <a:p>
            <a:r>
              <a:rPr lang="en-GB" dirty="0"/>
              <a:t>Connectivity</a:t>
            </a:r>
          </a:p>
          <a:p>
            <a:r>
              <a:rPr lang="en-GB" dirty="0"/>
              <a:t>Skills</a:t>
            </a:r>
          </a:p>
          <a:p>
            <a:r>
              <a:rPr lang="en-GB" dirty="0"/>
              <a:t>Time</a:t>
            </a:r>
          </a:p>
          <a:p>
            <a:pPr marL="0" indent="0">
              <a:buNone/>
            </a:pPr>
            <a:endParaRPr lang="en-GB" dirty="0"/>
          </a:p>
        </p:txBody>
      </p:sp>
      <p:sp>
        <p:nvSpPr>
          <p:cNvPr id="5" name="Text Placeholder 4"/>
          <p:cNvSpPr>
            <a:spLocks noGrp="1"/>
          </p:cNvSpPr>
          <p:nvPr>
            <p:ph type="body" sz="quarter" idx="3"/>
          </p:nvPr>
        </p:nvSpPr>
        <p:spPr>
          <a:xfrm>
            <a:off x="3059832" y="1556792"/>
            <a:ext cx="4041775" cy="639762"/>
          </a:xfrm>
        </p:spPr>
        <p:txBody>
          <a:bodyPr>
            <a:normAutofit/>
          </a:bodyPr>
          <a:lstStyle/>
          <a:p>
            <a:r>
              <a:rPr lang="en-GB" sz="3200" dirty="0"/>
              <a:t>Attitudes/Cultural</a:t>
            </a:r>
          </a:p>
        </p:txBody>
      </p:sp>
      <p:sp>
        <p:nvSpPr>
          <p:cNvPr id="6" name="Content Placeholder 5"/>
          <p:cNvSpPr>
            <a:spLocks noGrp="1"/>
          </p:cNvSpPr>
          <p:nvPr>
            <p:ph sz="quarter" idx="4"/>
          </p:nvPr>
        </p:nvSpPr>
        <p:spPr>
          <a:xfrm>
            <a:off x="2771800" y="2174874"/>
            <a:ext cx="5915001" cy="4278461"/>
          </a:xfrm>
        </p:spPr>
        <p:txBody>
          <a:bodyPr>
            <a:noAutofit/>
          </a:bodyPr>
          <a:lstStyle/>
          <a:p>
            <a:r>
              <a:rPr lang="en-GB" dirty="0"/>
              <a:t>OER are a ‘quick fix’</a:t>
            </a:r>
          </a:p>
          <a:p>
            <a:r>
              <a:rPr lang="en-GB" dirty="0"/>
              <a:t>‘We are expert’s – don’t need more resources</a:t>
            </a:r>
          </a:p>
          <a:p>
            <a:r>
              <a:rPr lang="en-GB" dirty="0"/>
              <a:t>Using resources produced by others is ‘cheating’</a:t>
            </a:r>
          </a:p>
          <a:p>
            <a:r>
              <a:rPr lang="en-GB" dirty="0"/>
              <a:t>Not trusting other sources</a:t>
            </a:r>
          </a:p>
          <a:p>
            <a:r>
              <a:rPr lang="en-GB" dirty="0"/>
              <a:t>Lack of autonomy – is this resource approved by the Government/university/</a:t>
            </a:r>
            <a:r>
              <a:rPr lang="en-GB" dirty="0" err="1"/>
              <a:t>headteacher</a:t>
            </a:r>
            <a:r>
              <a:rPr lang="en-GB" dirty="0"/>
              <a:t>?</a:t>
            </a:r>
          </a:p>
          <a:p>
            <a:r>
              <a:rPr lang="en-GB" dirty="0"/>
              <a:t>Difficulty in changing habits</a:t>
            </a:r>
          </a:p>
          <a:p>
            <a:r>
              <a:rPr lang="en-GB" dirty="0"/>
              <a:t>Lack of collaborative mechanisms</a:t>
            </a:r>
          </a:p>
        </p:txBody>
      </p:sp>
    </p:spTree>
    <p:extLst>
      <p:ext uri="{BB962C8B-B14F-4D97-AF65-F5344CB8AC3E}">
        <p14:creationId xmlns:p14="http://schemas.microsoft.com/office/powerpoint/2010/main" val="267403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200" dirty="0"/>
              <a:t>Some examples</a:t>
            </a:r>
          </a:p>
        </p:txBody>
      </p:sp>
      <p:sp>
        <p:nvSpPr>
          <p:cNvPr id="4" name="Text Placeholder 3"/>
          <p:cNvSpPr>
            <a:spLocks noGrp="1"/>
          </p:cNvSpPr>
          <p:nvPr>
            <p:ph type="body" idx="1"/>
          </p:nvPr>
        </p:nvSpPr>
        <p:spPr/>
        <p:txBody>
          <a:bodyPr/>
          <a:lstStyle/>
          <a:p>
            <a:r>
              <a:rPr lang="en-ZA" dirty="0"/>
              <a:t>OER Relevance</a:t>
            </a:r>
          </a:p>
        </p:txBody>
      </p:sp>
    </p:spTree>
    <p:extLst>
      <p:ext uri="{BB962C8B-B14F-4D97-AF65-F5344CB8AC3E}">
        <p14:creationId xmlns:p14="http://schemas.microsoft.com/office/powerpoint/2010/main" val="864370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What does OER make possible?</a:t>
            </a:r>
          </a:p>
        </p:txBody>
      </p:sp>
      <p:pic>
        <p:nvPicPr>
          <p:cNvPr id="6" name="Content Placeholder 5" descr="Screen Clipping"/>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09600" y="1752600"/>
            <a:ext cx="3169033" cy="4525963"/>
          </a:xfrm>
        </p:spPr>
      </p:pic>
      <p:pic>
        <p:nvPicPr>
          <p:cNvPr id="9" name="Content Placeholder 8" descr="iTunes"/>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649488" y="2776240"/>
            <a:ext cx="4036024" cy="2173883"/>
          </a:xfrm>
        </p:spPr>
      </p:pic>
    </p:spTree>
    <p:extLst>
      <p:ext uri="{BB962C8B-B14F-4D97-AF65-F5344CB8AC3E}">
        <p14:creationId xmlns:p14="http://schemas.microsoft.com/office/powerpoint/2010/main" val="2283404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sz="4000" dirty="0"/>
              <a:t>OER has the Potential</a:t>
            </a:r>
            <a:endParaRPr sz="4000" dirty="0"/>
          </a:p>
        </p:txBody>
      </p:sp>
      <p:sp>
        <p:nvSpPr>
          <p:cNvPr id="64514" name="AutoShape 2" descr="data:image/jpeg;base64,/9j/4AAQSkZJRgABAQAAAQABAAD/2wCEAAkGBhAPDxQPDxIVDw4QDg8QEBAWDw8VFRAQFhcVFxUUFBUXHCYeFxwjGRQUHy8gJScpLCwsFR4xNTAqNSYrLCkBCQoKDQwNDQ0NDSkYEhgpKSkpKSkpKSkpKSkpKSkpKSkpKSkpKSkpKSkpKSkpKSkpKSkpKSkpKSkpKSkpKSkpKf/AABEIAOEA4QMBIgACEQEDEQH/xAAcAAABBAMBAAAAAAAAAAAAAAAAAgMECAUGBwH/xABPEAACAgECAgcDCAQJCAsBAAABAgADBAURBiEHEhMxQVFhInGBCBQyQlSRk6FSgpKxFRYjQ2JjcrLBFyR0g6LC0vAzNVNVc5Wks8PT8SX/xAAWAQEBAQAAAAAAAAAAAAAAAAAAAQL/xAAWEQEBAQAAAAAAAAAAAAAAAAAAARH/2gAMAwEAAhEDEQA/ANqhCEyyIQigIABPQJ6BFKsDwLHAs9VY8lcKQqRxa46lceWqAwtUWKpJWqLFUCMKp72Uliqe9lKqH2U8NUm9lPDVAgmqINcnmqNtVIiA1cbZJPaqNNXAhFYgrJTVxplgRyIkiPMsQRCGyImOERJEBMIQgEIQgEIQED0CKAgIpRA9VY6qwRY/WkKErkhK57XXJKVwEJVHlrjiVx5a5VNLVHBXNO4n6W9NwCU7T51evLsqdmAPk1n0R+Z9JzLW+nvULiRipViJ4Hq9rZ+0/s/7MGLACqBUDv5Sp2occalkH+VzL29O2dR+ypAmIsyrG+k7N72Y/vhcXICg920DVKbJkuv0WZfcxEymBxjqGOd6cy9NvAX2bfcTtBi2ZrjbVSv+jdO2p07C/s8tPHroEf4PXt+YM6Tw1006bmEJcThXHYbWkdmT6WjkP1gsGNzauMvXJ2wIBBBBG4IIII8wfGNvXCMc9cYeuZF65HeuREBljTLJjpGHWBHIiCI8wjZEIbInkWYkwPIQhAIoCeCKED0COosQoj9awHK0kqtIipJLrSFe11ySlc8rSYzizivH0vFbJyDv9WqoH2rrNuSL5ep8B9xqn+IOIsbTqDkZVgrQclHe1jfoov1j/wAnaV/446W8zUi1VROLhncCpW9qwf1rjv8A7I5e/vmvcV8WZOp5ByMlt+8V1jfqVJ4Kg8Pf3nxmIqqZ2CICzsQqqASWJ7gAO8w1hEdxsSy1glSNY57kVWZj7gOZnYOBfk/2Whb9VY0odiMVCO0I/rG7k9w3PqJ2rQ+GcTATs8ShKF25lVHWb1Zz7TH3mDVZ9L6GdZyBuMU0qfG50rP7JPW/KbDj/Jy1Ijd78ZPTrXsR9ybSxUJU1Xe35OGogezkYzHyJvH+4ZgdT6EtZoG4xxeo8arUY/snZj90tNCDVJs/TbsdzXfU9Ng70srZG+5hI0urqmjY+XWasmlL6z9V0VgPUb9x9ROQcbfJ7QhrtKfqtzPzWxt1PpXYeY9zb+8SGua8G9JebpbBa37bG39rGckp69Q99Z9Ry8wZYPhDjbE1artMdtrFA7Whtu0qPqPFfJhy9x5SrGfp9uPa1N6NVbWeq6MpDKfUGO6PrN+HeuRjOarqzurD8wR4g9xB74XFvHSRrEmA6POkCrV6PCvMqA7enf4donmhP3HkfAnZ7EhljrEkaxJkbEkWxJEQWEaYSTYsZYQGTEkRwiIMIRPZ7CACKESIsQHEElVLGKxJlSwp6pZLrWNVLJdayqbzMyvHqe+5glVSM7sfqqO//wDJVzjzjO3Vstr33Wld0x6t+VVW/wDePeT5+gE6H09cYndNLpbkOrdlbHvJ511n3D2j718pxmFh/CwrL7FppQ2W2MERFG5Zj3ACWY6MOienSkF+QFu1Fl5v3rQD3pV6+BbvPhsO/FdB/RwMSgalkr/nd6b0qRzoobx9Gcc/QbDxM6xKWiEIQghCEAhCEAhCEDUuP+jnF1inawCvKRT2OSB7SH9Fv0k38Pu2lXOIuHsjT8l8XKTqW1n9V1Pc6H6ynz/xBl0JpXSl0fJq+IeoAM2gM2NZyHWPjUx/Rb8jsfPcsVi0HXbsHJTKx26ttbbjyYeKsPFSOREtPwvxJTqWJXl08g42dN9zVaPpIfcfvBB8ZUu6lkYo4KurFWUjYqwOxBHgQZ0HoW4wOFnDFsbbGzCtZ3PJL/5t/j9E/wBoeUi1YGxZFtWT7FkW1YZY+xZGcSdasiWCREdhEGOsI2YQnaEIQARaxIi0gSKhJtSyLSJNqEKk1LFZ2cmNRZkWHaump7X/ALKgk/untQmkdN+rdhpDVg7NlXV0/qDd2/uAfGVVfNY1SzLyLcm072XWvY3oWO+w9ANh8JtPRJweNT1JEsG+NQO3v8mVSOqh/tNsPcGmlSyfyf8Ah8Y+lnJI2szLWff+qr3RB9/XP60NV04CewmJ4o4nx9NxXyslurWnJVH0rHP0UQeJO37yeQlZZaNPlIp2Z1U+RZQfuMq3xh0v6jqLsFsbExt/ZoqYry/puNmc/cPSaQ9hY7kkknckkkk++Fxd8Hfunsplo3FObhMGxci2kjwWxuqfeh9k/ETvnRX0xDUmGHmhas3Y9m68kyNhuQB9V9ue3cdjtt3QY6jCYjinijH0zFbKyW2ReSqNutY5+iiDxJ/LYnwlbOL+l/UtRdgLWxMYk9Wipivs/wBNxszn8vSEWlfKRTszqp8iyg/cY4DKQO5J3JJJ5kk7nf3zJ6NxVm4TBsXJtpIPctjdU+9D7J+IhcXNhOX9FnTCupsMPMC1Z2x7NhyTIAHPYfVfbnt3HY7eU6hCK6dP/B4xsxc+pdqszcW7DkuQo5n9ZefvVpylWIIIOxBBB8j5y2PS1oIzdHyU23sqT5zX5h6vaO3vXrj4ypsjUWx4L17+ENOoyt93eoLb6Wp7L/mN/iJk7VnLvk96r1sbJxSf+itS5R/RsBVtvig++dUtEMoFokSwSdaJDtEiIrRsx1o20IRCewgeCOJGxHEgS6RJ1QkKmTaYVMqE418ojP3fEx9+SpdcR6sQg/uGdmqnB/lBn/8ApUf6An/u3StRy6XM4S04Y2n4tA5dliUKf7QQdY/fvKbUDdlHmy/vl3KhsoA7golKXK2dPvE7ZOpfM1P8jhKF28Dc4DO3wBVfgfOWTlPekGwtq+cTzPz7JHwDkD8hBGN0PR7M3Jqxaedl9q1rv3Dc82PoBuT6CWd0Doe0nEqCNjJlWbDr3XL1y7eJCnkg9B+ffOJ9BdQbXKN/q15LL7+zYf4mWjgrifSf0IJ1Bk6RURZ11WzEU7qwY7devrH2SCRuN9tufLbmvgPoDamyvK1G4rbW62JRS5HUZTuC9o577+C/fO0whFaunvidsnU/mit/IYShOrvyNzAM7e8Aqv6p85oOg6NZm5VWJT/0l9q1qT3DfvY+gG5Puk7ju0vquazd/wA/yh7trGAH3CbJ0E1K2uVE9605DL/a6hH7iZGna9B6HtJxKhW2MmTZsOvdcvXZ28SAeSj0A++aP0n9CCdUZOkVEP11W3EU7ghjt16+sfZ2PeN9tufLbn26ErLi/AXQG1FleVqFxF1brYlFLEdR1O4L2959y/fO0QhARdUHUow3VlKsPMEbH8pSjUMXsbrKj3122Vn9Viv+Eu1Kb8bIF1TNA7hnZQH4jQsbj0B5xTVHq8LsSwbeZQq4/cZ362Vv6FmI1uj1ryQfd2Nh/wABLIWyFQ7ZDtky2Q7ZGUV400deNNCEwhCB4I4kbEWkCbTJtMgUmTajCp1RnEPlDYpGZi2+D4rV/FLGP/yTttRnNvlAaZ2mBRkAc6Mkqx8ktXb+8i/fK1HA1Ox38pdXR8sXY1No5i2iqwHzDKG/xlKZanoX1oZWi0Dfd8frYz+nZn2P9gpKVvMqj0waQ2NrWSCNlucZCHzWwbk/tdcfCWunPel/o4OrY6244Hz7HDdmCQBdWebVEnuO/ME+O48dwIr/AMA8RDTtSx8tt+zrs2t27+ycFH2HjsrE/CW9xcpLa1tqYWVuoZHUgqynmCCO8SlGXiWUu1VqNXYhKujKVZW8iDzEymjcaahhL1MXKtprJ36iuerv5hTuAZFsWn454xp0nDfKs2Z9urRV1tjdae5R6eJPgAZheD+mLTtS2rL/ADTJOw7G0gBm8q7Pot7uR9JWbVtcycx+0yrrMiwDYM7s2w8hv3D0E6V0QdE1mXamfmoUw6yHqrYbHJcc1PVP82Dz3+t3DlvKmNZ6XtIOLrWUCNlus+cIfNbR1iR+t1h8Jjuj/iIadqePlvv2aWdW3bv7JwUc7eOwbfb0nfemHo4Oq463Y4Hz7GDdmOQ7as8zXue47818N9x47is2VivU7V2o1diMVdGUqysPAg8xIq7GNkpai2VsHrdQyOpBVlPcQR3iYPjrjKnScN8mzZn+jRV1tjdae5R6DvJ8AJVnRuNdQwk7PFyraa+/qK56oPmFO4HwkLVtbycx+0yrrMizbYM7s2w8hv3D0EqYs1wd0w6dqW1fX+a5J5djaQOsf6uz6Le7kfSb1K79D/RLZlWpqGchTErYPTUwIOS45qSD/Ng7H+l7t5YiEEpbxFldrmZFo5izKvcH0Z2I/fLc8ZawMPTsnJJ2NWNYV/8AEI6qD4sVlNoWOg9BmMX1hW8KsfIc/Fep/vyxFs4z8njTfby8kjkEqoU+rEu35Iv3zslpkKi2yHbJVpkO0yMo7Rpo40baEJhCEBIi1jYixAlUmTajMfWZMqaFZCppA4x0P5/p2Ri97WUt2fpavtV/7SgfGS6mkuppVU2dSCQRsQdiPI+U6t8n7iwY2a+DY21WYAa9zyGQm+w/WXce8LMP0y8J/MtRa5F2x8zrXJsOS2/zqftHre55omPkNW62VsUsRldGB2Ksp3BHqCIaXehNU6N+OE1fCW7cDJr2ryax9Wzb6QH6Lbbj4jwm1yssFxHwRp+pD/PMdLWA2FnNbAPIOuzbem+00235POksdw+Sg/RF1ZA/aQmdPhA0rQOh/SMJg6Y/bWKdw9zGzY+YU+yD67TdQIQgEwPEfA2n6kP88x0tcDYWc1sA8hYuzbem+0z0IHMLfk86Sx3D5KD9EXVkD9pCZm9A6INIwmFiY/bWqdxZcxsIPmFPsg+u03SEAhCY7iHXqcDGsy8hurVUpJ82P1UXzYnYD3wOV/KK4pCUVaah9u5hfcPKpCQgPvfc/wCrnApleJ+IbdRzLcy76dz79XfcIg5Kg9AoA+El8CcMNqWfVjAHs+t172H1aF5ufefoj1YSNO8dEOhfNNIq6w2syS2S/ufYIP2FU/GbZaY6VCgKo6qqAAB3ADkAPhI1rQyj2mQ7TJFrSJYZENtGzFtGzCPITyEDwRQiBFCA8hkqppCUx+toVkqmkutpjankut5VQONeFK9Vwnxn2Wz6dFh/m7h9E+48wfQyrOo6fbjXPRcprtqco6HvDD/nv8Zb+t5oXSr0ajU6/nWKoGfUu23IfOax9Qn9MfVPw8tixxLgvjHI0nLXJoO4+jbUT7N1e/NT5eYPgfulq+FOK8bU8ZcnFfrKeToduvU/ijjwP7+8SnNtTIxRwVdSVZSCCrDkQQe4zLcK8XZWl3jIxH6rcg6Hmlq/ouviPzHgRC2Lkwmh8C9MGDqYWt2GLmHYGh2Gzt/VOeTe7kfTxm+SsiEIQCEIQCEJqnGXSVgaUpF9naZG3s41ZDWE+HWHcg9W29N4Gw6lqdOLS9+Q61U1qWd2OwA/xPp3mVh6UekuzWL+pXvXg0sexrPIu3cbbB5nwHgD6mQOO+kbL1i3e49njoSasZSeon9Jv022+sfgBNUkakeqpJ2HMk7AeZlk+ijgf+DMPr3DbMyQrWjxqT6lXvHefU+k1foi6LjWU1LOTZxs2LQw5r5W2Dz/AER4d58J1yx4SkWNItrRyx5EteENWtIzGOWNGSZEJYxBiiYgwg3hPN4QExQiZ6ICwY4jRoGKBgTKnkut5jUaSa7IVkq3klHmNrsklLJVah0idFlOqA30dWjPA+nt7F+3ctu3j5P3+e/hX3WtDyMK40ZVbU2r4MORH6SnuYeo5S3CWSFrvD2LqFXY5dS3J9UnkyHzRxzU+6F1UWbrwz0varp4CJd84pXuqvBsAHkrbh19wO3pNl4o6A76ybNOsGQnf2NhVLB6B/ov8erOZ6roeTiP1MmmyhvJ0Zd/cTyPwhXbtJ+UlQ2wy8Sys+LVOlg/ZbqkfeZsdHTzorDc221nybHs3H7O4lYIQYtDb07aKo3F9j+i412/5gCYDVflIYagjFxbrj4Gxq6l3+HWMr7CDHQOJOm/VcwFEsGHUeXVpBDEethJb7tpoNlhYlmJZidySSST5k+Mkafpd+S/Z49T3OfqojMfy7p0bhnoHzLyHznGHVyPUGz3EeWwPVX4nf0gc2wcC2+xaqUa21zsqKpZmPoBO6dHXQ4mIVy9RC25Q2aujk1dJ8C3g7j7h6943bhrg/C0xOpiVBWI2e1vass/tOfD0Gw9JlnshNKsskex549kj2WQjyx5FseKsskdmkR4xjbGekxBMI8JiSZ6TEkwPJ7PIQCEw/8AHDT/ALXT+KsP44af9rp/FWBmQYoGYT+OGn/a6fxVihxjp/2uj8VYGcBjqPNfHGWn/a6PxVihxnp/2yj8VYGy12SSls1VeNdO+2UfirHU44077ZR+MsK2xLY8ts1NeO9N+20fjLHV49037bR+MsqtsW2FyJYvUsVXQ96sqsp94PKawvH2mfbcf8ZYscf6Z9ux/wAZYBn9GWkX83w61J8a+vV/cIEw9vQbpDdy3p6Lkf8AEpmaHSBpn27H/GWe/wCUDS/t2P8AjJAwdfQZpA7xkN6HIH+6gmWwei3R6Oa4aOfOxrLPydiPyj3+UDS/t2P+Mk8PSBpn27H/ABlgbBjUV0r1KkSpB9VEVR9yjaKa2a2eP9M+3Y/4yxB4+0z7bj/jLA2JrYy9k19uPdN+20fjLGm47037bR+MsDPPbI72TBvxxp32yj8ZY0eNdO+2UfirIjNM0QTMMeNNO+2UfirEHjPT/tlH4qwMyTEEzEHjLT/tdH4qxJ4x0/7XR+KsIy5M8mH/AI4af9rp/FWH8cNP+10/irAzEJh/44af9rp/FWECvu8N55Caae7w3nkIHu8N55CB7vJOmabblXJj0L17rXCVp1lXrMe4bsQB8TIs2fox/wCucH/S64GS/wAimu/Y/wD1WF/9sxPEHR9qenp2mXivVVuAbA1diAnu6zVswHxmf6VuIsyrWsuurJvrrWysKi5Fyqo7NDyUNsOc2roh1rLvw9Q/hKyy7S1xG3svZmAYhusqO/fuu+43Ox6vdvzDl2j8HZ2Zj25ONV21OOCbiLaesgC9bfsywc8gdtgd9jt3TC7zaejfjVtJzluO5xrNqslBz61RP0gPFlPtD4jxmX6Sej5qNRr+Yr2uLqbLZhdTbq9ZyN6we7YFgR/RYeRgazoPB+bn1224tXXqxxvdY1tNaVjYnm1jKO4EnbuEwu8630j6lXo+nVcPYjb2sq26javezNserv8A0jsdv0FQeJnI4Hu8XRS9jrXWrPY7BURQSzMeQAA5kkxudK6AaKm1cl9u0TDvfH3/AO23QcvXqNZ+cBnD6CNZsr65rrqJG4re9Q5+C7gH0JE1HiLhfM063scylqXIJXfYq4HeUdSQ3wPjJfFqapXlPZqIvTINjHrv2gBO/wDNt3dXy6p22md1LpErzNCGn5osuz6chXx8ghWHZgjk7lusT1S69x7lgaFvM/bwHqKYI1JqCMIqri3tKfoMwVW6nW6+xJH1fHfukDh7RnzcunEr+lfcle+30QT7Te4LufhLDNxBRkanfw3sFwxpQxqxy9m9V3YD3VsvuNUCtO8N4/qGC+PdZRYNrKbHqceTISp/MSPA93hvPIQPd4bzyED3eG88hA93hPIQCEIQCEIQCEIQCbP0Y/8AXOD/AKXXNYmd4G1OrF1PFyL26lNOQj2N1WbZR3nYAk/CB07pA6Yc/B1PIxKa8ZqqXRVL0MzEFEbmesN+ZMe4Q46HErNpGqUJ1Xrayq2k2VlHrHipJHIEkeHs7EHeQeJG4U1DLtzLs/KW25lZlSiwKCFC8gaCe5R4xjC4w0LQ1ss0hb83PsrNaX3qVSsHn5KdtwOQXc7bbgQOXatgHGyLscnrGi+2ksPEoxXf8p2roc4osOkZfaot50hGyMQuNynWquPVB7wB1WG457WEd04dkXtY7WOSzuzOzHvZmO5J95M3/o34txMLTtUx8iwpbl4wShRXY3Xbs7l2JUELzde/bvgaLqOoWZNz33MXttdrHY+LMdz7vdN2q4a4dKgtq9ysVBI/g687HbmN+rNAhA6D/Fnhv/vi7/y6/wD4Zjhwy/zl7dButy68KlcizJC/N3qPtk7K5DHYKe7feafNq6OuNzpGZ2xTtce1DTkVct2rJB3Xfl1gRvz7+Y5b7wNg07p71NF7PJWjNrPJhZSFLD1KbL96zL6/gabrei36riYq4GZhv/LVp1Qjj2SQeqAGBVtw2wO67d0gZPC3DGSxvo1R8OtvaOO9DFq9+ZVSQDy7vre8xvifjXTcTTH0bRRZbXe4bJy7AQbOakhQQCSeqo7gABy333gSugLSK1vyNVyCK6MKkqHbkqu4PWbf0rBH+sEyOn6NpFOpLqf8P1tkDKOQw7EAOWYl136/IEMy+4zXM3i7Do4br0zEsL5eRcLc3+TsUKCesR1mADH2ak5b8lM5zvA6R07aEtOpDLq2NGfSl6sPomwAK+x8dx1G/XnN50XXOLsPO4dxsW6wjU8GwLWprsPaUg9TYPt1R/JlDzPfV7pzqAQhCAQhCAQhCAQhCAQhCAQhCAQhCAQhCAQhCAQhCAQhCAQhCAQhCAQhCAQhCAQhCAQhCAQhCAQhCAQhCAQhCAQhCAQhCAQhCAQhCAQhCAQhCAQhCAQhCAQhCAQhCAQhCAQhCAQhCB//2Q=="/>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4516" name="AutoShape 4" descr="data:image/jpeg;base64,/9j/4AAQSkZJRgABAQAAAQABAAD/2wCEAAkGBhAPDxQPDxIVDw4QDg8QEBAWDw8VFRAQFhcVFxUUFBUXHCYeFxwjGRQUHy8gJScpLCwsFR4xNTAqNSYrLCkBCQoKDQwNDQ0NDSkYEhgpKSkpKSkpKSkpKSkpKSkpKSkpKSkpKSkpKSkpKSkpKSkpKSkpKSkpKSkpKSkpKSkpKf/AABEIAOEA4QMBIgACEQEDEQH/xAAcAAABBAMBAAAAAAAAAAAAAAAAAgMECAUGBwH/xABPEAACAgECAgcDCAQJCAsBAAABAgADBAURBiEHEhMxQVFhInGBCBQyQlSRk6FSgpKxFRYjQ2JjcrLBFyR0g6LC0vAzNVNVc5Wks8PT8SX/xAAWAQEBAQAAAAAAAAAAAAAAAAAAAQL/xAAWEQEBAQAAAAAAAAAAAAAAAAAAARH/2gAMAwEAAhEDEQA/ANqhCEyyIQigIABPQJ6BFKsDwLHAs9VY8lcKQqRxa46lceWqAwtUWKpJWqLFUCMKp72Uliqe9lKqH2U8NUm9lPDVAgmqINcnmqNtVIiA1cbZJPaqNNXAhFYgrJTVxplgRyIkiPMsQRCGyImOERJEBMIQgEIQgEIQED0CKAgIpRA9VY6qwRY/WkKErkhK57XXJKVwEJVHlrjiVx5a5VNLVHBXNO4n6W9NwCU7T51evLsqdmAPk1n0R+Z9JzLW+nvULiRipViJ4Hq9rZ+0/s/7MGLACqBUDv5Sp2occalkH+VzL29O2dR+ypAmIsyrG+k7N72Y/vhcXICg920DVKbJkuv0WZfcxEymBxjqGOd6cy9NvAX2bfcTtBi2ZrjbVSv+jdO2p07C/s8tPHroEf4PXt+YM6Tw1006bmEJcThXHYbWkdmT6WjkP1gsGNzauMvXJ2wIBBBBG4IIII8wfGNvXCMc9cYeuZF65HeuREBljTLJjpGHWBHIiCI8wjZEIbInkWYkwPIQhAIoCeCKED0COosQoj9awHK0kqtIipJLrSFe11ySlc8rSYzizivH0vFbJyDv9WqoH2rrNuSL5ep8B9xqn+IOIsbTqDkZVgrQclHe1jfoov1j/wAnaV/446W8zUi1VROLhncCpW9qwf1rjv8A7I5e/vmvcV8WZOp5ByMlt+8V1jfqVJ4Kg8Pf3nxmIqqZ2CICzsQqqASWJ7gAO8w1hEdxsSy1glSNY57kVWZj7gOZnYOBfk/2Whb9VY0odiMVCO0I/rG7k9w3PqJ2rQ+GcTATs8ShKF25lVHWb1Zz7TH3mDVZ9L6GdZyBuMU0qfG50rP7JPW/KbDj/Jy1Ijd78ZPTrXsR9ybSxUJU1Xe35OGogezkYzHyJvH+4ZgdT6EtZoG4xxeo8arUY/snZj90tNCDVJs/TbsdzXfU9Ng70srZG+5hI0urqmjY+XWasmlL6z9V0VgPUb9x9ROQcbfJ7QhrtKfqtzPzWxt1PpXYeY9zb+8SGua8G9JebpbBa37bG39rGckp69Q99Z9Ry8wZYPhDjbE1artMdtrFA7Whtu0qPqPFfJhy9x5SrGfp9uPa1N6NVbWeq6MpDKfUGO6PrN+HeuRjOarqzurD8wR4g9xB74XFvHSRrEmA6POkCrV6PCvMqA7enf4donmhP3HkfAnZ7EhljrEkaxJkbEkWxJEQWEaYSTYsZYQGTEkRwiIMIRPZ7CACKESIsQHEElVLGKxJlSwp6pZLrWNVLJdayqbzMyvHqe+5glVSM7sfqqO//wDJVzjzjO3Vstr33Wld0x6t+VVW/wDePeT5+gE6H09cYndNLpbkOrdlbHvJ511n3D2j718pxmFh/CwrL7FppQ2W2MERFG5Zj3ACWY6MOienSkF+QFu1Fl5v3rQD3pV6+BbvPhsO/FdB/RwMSgalkr/nd6b0qRzoobx9Gcc/QbDxM6xKWiEIQghCEAhCEAhCEDUuP+jnF1inawCvKRT2OSB7SH9Fv0k38Pu2lXOIuHsjT8l8XKTqW1n9V1Pc6H6ynz/xBl0JpXSl0fJq+IeoAM2gM2NZyHWPjUx/Rb8jsfPcsVi0HXbsHJTKx26ttbbjyYeKsPFSOREtPwvxJTqWJXl08g42dN9zVaPpIfcfvBB8ZUu6lkYo4KurFWUjYqwOxBHgQZ0HoW4wOFnDFsbbGzCtZ3PJL/5t/j9E/wBoeUi1YGxZFtWT7FkW1YZY+xZGcSdasiWCREdhEGOsI2YQnaEIQARaxIi0gSKhJtSyLSJNqEKk1LFZ2cmNRZkWHaump7X/ALKgk/untQmkdN+rdhpDVg7NlXV0/qDd2/uAfGVVfNY1SzLyLcm072XWvY3oWO+w9ANh8JtPRJweNT1JEsG+NQO3v8mVSOqh/tNsPcGmlSyfyf8Ah8Y+lnJI2szLWff+qr3RB9/XP60NV04CewmJ4o4nx9NxXyslurWnJVH0rHP0UQeJO37yeQlZZaNPlIp2Z1U+RZQfuMq3xh0v6jqLsFsbExt/ZoqYry/puNmc/cPSaQ9hY7kkknckkkk++Fxd8Hfunsplo3FObhMGxci2kjwWxuqfeh9k/ETvnRX0xDUmGHmhas3Y9m68kyNhuQB9V9ue3cdjtt3QY6jCYjinijH0zFbKyW2ReSqNutY5+iiDxJ/LYnwlbOL+l/UtRdgLWxMYk9Wipivs/wBNxszn8vSEWlfKRTszqp8iyg/cY4DKQO5J3JJJ5kk7nf3zJ6NxVm4TBsXJtpIPctjdU+9D7J+IhcXNhOX9FnTCupsMPMC1Z2x7NhyTIAHPYfVfbnt3HY7eU6hCK6dP/B4xsxc+pdqszcW7DkuQo5n9ZefvVpylWIIIOxBBB8j5y2PS1oIzdHyU23sqT5zX5h6vaO3vXrj4ypsjUWx4L17+ENOoyt93eoLb6Wp7L/mN/iJk7VnLvk96r1sbJxSf+itS5R/RsBVtvig++dUtEMoFokSwSdaJDtEiIrRsx1o20IRCewgeCOJGxHEgS6RJ1QkKmTaYVMqE418ojP3fEx9+SpdcR6sQg/uGdmqnB/lBn/8ApUf6An/u3StRy6XM4S04Y2n4tA5dliUKf7QQdY/fvKbUDdlHmy/vl3KhsoA7golKXK2dPvE7ZOpfM1P8jhKF28Dc4DO3wBVfgfOWTlPekGwtq+cTzPz7JHwDkD8hBGN0PR7M3Jqxaedl9q1rv3Dc82PoBuT6CWd0Doe0nEqCNjJlWbDr3XL1y7eJCnkg9B+ffOJ9BdQbXKN/q15LL7+zYf4mWjgrifSf0IJ1Bk6RURZ11WzEU7qwY7devrH2SCRuN9tufLbmvgPoDamyvK1G4rbW62JRS5HUZTuC9o577+C/fO0whFaunvidsnU/mit/IYShOrvyNzAM7e8Aqv6p85oOg6NZm5VWJT/0l9q1qT3DfvY+gG5Puk7ju0vquazd/wA/yh7trGAH3CbJ0E1K2uVE9605DL/a6hH7iZGna9B6HtJxKhW2MmTZsOvdcvXZ28SAeSj0A++aP0n9CCdUZOkVEP11W3EU7ghjt16+sfZ2PeN9tufLbn26ErLi/AXQG1FleVqFxF1brYlFLEdR1O4L2959y/fO0QhARdUHUow3VlKsPMEbH8pSjUMXsbrKj3122Vn9Viv+Eu1Kb8bIF1TNA7hnZQH4jQsbj0B5xTVHq8LsSwbeZQq4/cZ362Vv6FmI1uj1ryQfd2Nh/wABLIWyFQ7ZDtky2Q7ZGUV400deNNCEwhCB4I4kbEWkCbTJtMgUmTajCp1RnEPlDYpGZi2+D4rV/FLGP/yTttRnNvlAaZ2mBRkAc6Mkqx8ktXb+8i/fK1HA1Ox38pdXR8sXY1No5i2iqwHzDKG/xlKZanoX1oZWi0Dfd8frYz+nZn2P9gpKVvMqj0waQ2NrWSCNlucZCHzWwbk/tdcfCWunPel/o4OrY6244Hz7HDdmCQBdWebVEnuO/ME+O48dwIr/AMA8RDTtSx8tt+zrs2t27+ycFH2HjsrE/CW9xcpLa1tqYWVuoZHUgqynmCCO8SlGXiWUu1VqNXYhKujKVZW8iDzEymjcaahhL1MXKtprJ36iuerv5hTuAZFsWn454xp0nDfKs2Z9urRV1tjdae5R6eJPgAZheD+mLTtS2rL/ADTJOw7G0gBm8q7Pot7uR9JWbVtcycx+0yrrMiwDYM7s2w8hv3D0E6V0QdE1mXamfmoUw6yHqrYbHJcc1PVP82Dz3+t3DlvKmNZ6XtIOLrWUCNlus+cIfNbR1iR+t1h8Jjuj/iIadqePlvv2aWdW3bv7JwUc7eOwbfb0nfemHo4Oq463Y4Hz7GDdmOQ7as8zXue47818N9x47is2VivU7V2o1diMVdGUqysPAg8xIq7GNkpai2VsHrdQyOpBVlPcQR3iYPjrjKnScN8mzZn+jRV1tjdae5R6DvJ8AJVnRuNdQwk7PFyraa+/qK56oPmFO4HwkLVtbycx+0yrrMizbYM7s2w8hv3D0EqYs1wd0w6dqW1fX+a5J5djaQOsf6uz6Le7kfSb1K79D/RLZlWpqGchTErYPTUwIOS45qSD/Ng7H+l7t5YiEEpbxFldrmZFo5izKvcH0Z2I/fLc8ZawMPTsnJJ2NWNYV/8AEI6qD4sVlNoWOg9BmMX1hW8KsfIc/Fep/vyxFs4z8njTfby8kjkEqoU+rEu35Iv3zslpkKi2yHbJVpkO0yMo7Rpo40baEJhCEBIi1jYixAlUmTajMfWZMqaFZCppA4x0P5/p2Ri97WUt2fpavtV/7SgfGS6mkuppVU2dSCQRsQdiPI+U6t8n7iwY2a+DY21WYAa9zyGQm+w/WXce8LMP0y8J/MtRa5F2x8zrXJsOS2/zqftHre55omPkNW62VsUsRldGB2Ksp3BHqCIaXehNU6N+OE1fCW7cDJr2ryax9Wzb6QH6Lbbj4jwm1yssFxHwRp+pD/PMdLWA2FnNbAPIOuzbem+00235POksdw+Sg/RF1ZA/aQmdPhA0rQOh/SMJg6Y/bWKdw9zGzY+YU+yD67TdQIQgEwPEfA2n6kP88x0tcDYWc1sA8hYuzbem+0z0IHMLfk86Sx3D5KD9EXVkD9pCZm9A6INIwmFiY/bWqdxZcxsIPmFPsg+u03SEAhCY7iHXqcDGsy8hurVUpJ82P1UXzYnYD3wOV/KK4pCUVaah9u5hfcPKpCQgPvfc/wCrnApleJ+IbdRzLcy76dz79XfcIg5Kg9AoA+El8CcMNqWfVjAHs+t172H1aF5ufefoj1YSNO8dEOhfNNIq6w2syS2S/ufYIP2FU/GbZaY6VCgKo6qqAAB3ADkAPhI1rQyj2mQ7TJFrSJYZENtGzFtGzCPITyEDwRQiBFCA8hkqppCUx+toVkqmkutpjankut5VQONeFK9Vwnxn2Wz6dFh/m7h9E+48wfQyrOo6fbjXPRcprtqco6HvDD/nv8Zb+t5oXSr0ajU6/nWKoGfUu23IfOax9Qn9MfVPw8tixxLgvjHI0nLXJoO4+jbUT7N1e/NT5eYPgfulq+FOK8bU8ZcnFfrKeToduvU/ijjwP7+8SnNtTIxRwVdSVZSCCrDkQQe4zLcK8XZWl3jIxH6rcg6Hmlq/ouviPzHgRC2Lkwmh8C9MGDqYWt2GLmHYGh2Gzt/VOeTe7kfTxm+SsiEIQCEIQCEJqnGXSVgaUpF9naZG3s41ZDWE+HWHcg9W29N4Gw6lqdOLS9+Q61U1qWd2OwA/xPp3mVh6UekuzWL+pXvXg0sexrPIu3cbbB5nwHgD6mQOO+kbL1i3e49njoSasZSeon9Jv022+sfgBNUkakeqpJ2HMk7AeZlk+ijgf+DMPr3DbMyQrWjxqT6lXvHefU+k1foi6LjWU1LOTZxs2LQw5r5W2Dz/AER4d58J1yx4SkWNItrRyx5EteENWtIzGOWNGSZEJYxBiiYgwg3hPN4QExQiZ6ICwY4jRoGKBgTKnkut5jUaSa7IVkq3klHmNrsklLJVah0idFlOqA30dWjPA+nt7F+3ctu3j5P3+e/hX3WtDyMK40ZVbU2r4MORH6SnuYeo5S3CWSFrvD2LqFXY5dS3J9UnkyHzRxzU+6F1UWbrwz0varp4CJd84pXuqvBsAHkrbh19wO3pNl4o6A76ybNOsGQnf2NhVLB6B/ov8erOZ6roeTiP1MmmyhvJ0Zd/cTyPwhXbtJ+UlQ2wy8Sys+LVOlg/ZbqkfeZsdHTzorDc221nybHs3H7O4lYIQYtDb07aKo3F9j+i412/5gCYDVflIYagjFxbrj4Gxq6l3+HWMr7CDHQOJOm/VcwFEsGHUeXVpBDEethJb7tpoNlhYlmJZidySSST5k+Mkafpd+S/Z49T3OfqojMfy7p0bhnoHzLyHznGHVyPUGz3EeWwPVX4nf0gc2wcC2+xaqUa21zsqKpZmPoBO6dHXQ4mIVy9RC25Q2aujk1dJ8C3g7j7h6943bhrg/C0xOpiVBWI2e1vass/tOfD0Gw9JlnshNKsskex549kj2WQjyx5FseKsskdmkR4xjbGekxBMI8JiSZ6TEkwPJ7PIQCEw/8AHDT/ALXT+KsP44af9rp/FWBmQYoGYT+OGn/a6fxVihxjp/2uj8VYGcBjqPNfHGWn/a6PxVihxnp/2yj8VYGy12SSls1VeNdO+2UfirHU44077ZR+MsK2xLY8ts1NeO9N+20fjLHV49037bR+MsqtsW2FyJYvUsVXQ96sqsp94PKawvH2mfbcf8ZYscf6Z9ux/wAZYBn9GWkX83w61J8a+vV/cIEw9vQbpDdy3p6Lkf8AEpmaHSBpn27H/GWe/wCUDS/t2P8AjJAwdfQZpA7xkN6HIH+6gmWwei3R6Oa4aOfOxrLPydiPyj3+UDS/t2P+Mk8PSBpn27H/ABlgbBjUV0r1KkSpB9VEVR9yjaKa2a2eP9M+3Y/4yxB4+0z7bj/jLA2JrYy9k19uPdN+20fjLGm47037bR+MsDPPbI72TBvxxp32yj8ZY0eNdO+2UfirIjNM0QTMMeNNO+2UfirEHjPT/tlH4qwMyTEEzEHjLT/tdH4qxJ4x0/7XR+KsIy5M8mH/AI4af9rp/FWH8cNP+10/irAzEJh/44af9rp/FWECvu8N55Caae7w3nkIHu8N55CB7vJOmabblXJj0L17rXCVp1lXrMe4bsQB8TIs2fox/wCucH/S64GS/wAimu/Y/wD1WF/9sxPEHR9qenp2mXivVVuAbA1diAnu6zVswHxmf6VuIsyrWsuurJvrrWysKi5Fyqo7NDyUNsOc2roh1rLvw9Q/hKyy7S1xG3svZmAYhusqO/fuu+43Ox6vdvzDl2j8HZ2Zj25ONV21OOCbiLaesgC9bfsywc8gdtgd9jt3TC7zaejfjVtJzluO5xrNqslBz61RP0gPFlPtD4jxmX6Sej5qNRr+Yr2uLqbLZhdTbq9ZyN6we7YFgR/RYeRgazoPB+bn1224tXXqxxvdY1tNaVjYnm1jKO4EnbuEwu8630j6lXo+nVcPYjb2sq26javezNserv8A0jsdv0FQeJnI4Hu8XRS9jrXWrPY7BURQSzMeQAA5kkxudK6AaKm1cl9u0TDvfH3/AO23QcvXqNZ+cBnD6CNZsr65rrqJG4re9Q5+C7gH0JE1HiLhfM063scylqXIJXfYq4HeUdSQ3wPjJfFqapXlPZqIvTINjHrv2gBO/wDNt3dXy6p22md1LpErzNCGn5osuz6chXx8ghWHZgjk7lusT1S69x7lgaFvM/bwHqKYI1JqCMIqri3tKfoMwVW6nW6+xJH1fHfukDh7RnzcunEr+lfcle+30QT7Te4LufhLDNxBRkanfw3sFwxpQxqxy9m9V3YD3VsvuNUCtO8N4/qGC+PdZRYNrKbHqceTISp/MSPA93hvPIQPd4bzyED3eG88hA93hPIQCEIQCEIQCEIQCbP0Y/8AXOD/AKXXNYmd4G1OrF1PFyL26lNOQj2N1WbZR3nYAk/CB07pA6Yc/B1PIxKa8ZqqXRVL0MzEFEbmesN+ZMe4Q46HErNpGqUJ1Xrayq2k2VlHrHipJHIEkeHs7EHeQeJG4U1DLtzLs/KW25lZlSiwKCFC8gaCe5R4xjC4w0LQ1ss0hb83PsrNaX3qVSsHn5KdtwOQXc7bbgQOXatgHGyLscnrGi+2ksPEoxXf8p2roc4osOkZfaot50hGyMQuNynWquPVB7wB1WG457WEd04dkXtY7WOSzuzOzHvZmO5J95M3/o34txMLTtUx8iwpbl4wShRXY3Xbs7l2JUELzde/bvgaLqOoWZNz33MXttdrHY+LMdz7vdN2q4a4dKgtq9ysVBI/g687HbmN+rNAhA6D/Fnhv/vi7/y6/wD4Zjhwy/zl7dButy68KlcizJC/N3qPtk7K5DHYKe7feafNq6OuNzpGZ2xTtce1DTkVct2rJB3Xfl1gRvz7+Y5b7wNg07p71NF7PJWjNrPJhZSFLD1KbL96zL6/gabrei36riYq4GZhv/LVp1Qjj2SQeqAGBVtw2wO67d0gZPC3DGSxvo1R8OtvaOO9DFq9+ZVSQDy7vre8xvifjXTcTTH0bRRZbXe4bJy7AQbOakhQQCSeqo7gABy333gSugLSK1vyNVyCK6MKkqHbkqu4PWbf0rBH+sEyOn6NpFOpLqf8P1tkDKOQw7EAOWYl136/IEMy+4zXM3i7Do4br0zEsL5eRcLc3+TsUKCesR1mADH2ak5b8lM5zvA6R07aEtOpDLq2NGfSl6sPomwAK+x8dx1G/XnN50XXOLsPO4dxsW6wjU8GwLWprsPaUg9TYPt1R/JlDzPfV7pzqAQhCAQhCAQhCAQhCAQhCAQhCAQhCAQhCAQhCAQhCAQhCAQhCAQhCAQhCAQhCAQhCAQhCAQhCAQhCAQhCAQhCAQhCAQhCAQhCAQhCAQhCAQhCAQhCAQhCAQhCAQhCAQhCAQhCAQhCB//2Q=="/>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3" cstate="print"/>
          <a:srcRect/>
          <a:stretch>
            <a:fillRect/>
          </a:stretch>
        </p:blipFill>
        <p:spPr bwMode="auto">
          <a:xfrm>
            <a:off x="-1981200" y="-457200"/>
            <a:ext cx="13011150" cy="7315200"/>
          </a:xfrm>
          <a:prstGeom prst="rect">
            <a:avLst/>
          </a:prstGeom>
          <a:noFill/>
          <a:ln w="9525">
            <a:noFill/>
            <a:miter lim="800000"/>
            <a:headEnd/>
            <a:tailEnd/>
          </a:ln>
          <a:effectLst/>
        </p:spPr>
      </p:pic>
      <p:pic>
        <p:nvPicPr>
          <p:cNvPr id="7" name="Picture 6" descr="Asthma"/>
          <p:cNvPicPr/>
          <p:nvPr/>
        </p:nvPicPr>
        <p:blipFill>
          <a:blip r:embed="rId4" cstate="print"/>
          <a:srcRect/>
          <a:stretch>
            <a:fillRect/>
          </a:stretch>
        </p:blipFill>
        <p:spPr bwMode="auto">
          <a:xfrm rot="20301859">
            <a:off x="6847282" y="4078077"/>
            <a:ext cx="3276600" cy="3048000"/>
          </a:xfrm>
          <a:prstGeom prst="rect">
            <a:avLst/>
          </a:prstGeom>
          <a:noFill/>
          <a:ln w="9525">
            <a:noFill/>
            <a:miter lim="800000"/>
            <a:headEnd/>
            <a:tailEnd/>
          </a:ln>
        </p:spPr>
      </p:pic>
    </p:spTree>
    <p:extLst>
      <p:ext uri="{BB962C8B-B14F-4D97-AF65-F5344CB8AC3E}">
        <p14:creationId xmlns:p14="http://schemas.microsoft.com/office/powerpoint/2010/main" val="385018880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i="1" dirty="0"/>
              <a:t>OER Africa </a:t>
            </a:r>
            <a:r>
              <a:rPr lang="en-GB" dirty="0"/>
              <a:t>PAR Grant</a:t>
            </a:r>
          </a:p>
        </p:txBody>
      </p:sp>
      <p:sp>
        <p:nvSpPr>
          <p:cNvPr id="5" name="Subtitle 4"/>
          <p:cNvSpPr>
            <a:spLocks noGrp="1"/>
          </p:cNvSpPr>
          <p:nvPr>
            <p:ph type="subTitle" idx="1"/>
          </p:nvPr>
        </p:nvSpPr>
        <p:spPr/>
        <p:txBody>
          <a:bodyPr/>
          <a:lstStyle/>
          <a:p>
            <a:r>
              <a:rPr lang="en-GB" dirty="0"/>
              <a:t>OUT Policy Workshop January 2016</a:t>
            </a:r>
          </a:p>
        </p:txBody>
      </p:sp>
    </p:spTree>
    <p:extLst>
      <p:ext uri="{BB962C8B-B14F-4D97-AF65-F5344CB8AC3E}">
        <p14:creationId xmlns:p14="http://schemas.microsoft.com/office/powerpoint/2010/main" val="2489483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544" y="1"/>
            <a:ext cx="108012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1408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5"/>
          <p:cNvGrpSpPr>
            <a:grpSpLocks/>
          </p:cNvGrpSpPr>
          <p:nvPr/>
        </p:nvGrpSpPr>
        <p:grpSpPr bwMode="auto">
          <a:xfrm>
            <a:off x="0" y="0"/>
            <a:ext cx="9144000" cy="6934200"/>
            <a:chOff x="0" y="0"/>
            <a:chExt cx="9144000" cy="6934200"/>
          </a:xfrm>
        </p:grpSpPr>
        <p:sp>
          <p:nvSpPr>
            <p:cNvPr id="7" name="Rectangle 6"/>
            <p:cNvSpPr/>
            <p:nvPr/>
          </p:nvSpPr>
          <p:spPr>
            <a:xfrm>
              <a:off x="4033838" y="0"/>
              <a:ext cx="5110162" cy="6858000"/>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dirty="0"/>
            </a:p>
          </p:txBody>
        </p:sp>
        <p:sp>
          <p:nvSpPr>
            <p:cNvPr id="8" name="Rounded Rectangle 7"/>
            <p:cNvSpPr/>
            <p:nvPr/>
          </p:nvSpPr>
          <p:spPr>
            <a:xfrm>
              <a:off x="4953000" y="4017963"/>
              <a:ext cx="3957638" cy="2058987"/>
            </a:xfrm>
            <a:prstGeom prst="roundRect">
              <a:avLst/>
            </a:prstGeom>
            <a:ln>
              <a:miter lim="800000"/>
            </a:ln>
          </p:spPr>
          <p:style>
            <a:lnRef idx="1">
              <a:schemeClr val="accent4"/>
            </a:lnRef>
            <a:fillRef idx="2">
              <a:schemeClr val="accent4"/>
            </a:fillRef>
            <a:effectRef idx="1">
              <a:schemeClr val="accent4"/>
            </a:effectRef>
            <a:fontRef idx="minor">
              <a:schemeClr val="dk1"/>
            </a:fontRef>
          </p:style>
          <p:txBody>
            <a:bodyPr anchor="ctr"/>
            <a:lstStyle/>
            <a:p>
              <a:pPr algn="r">
                <a:defRPr/>
              </a:pPr>
              <a:br>
                <a:rPr lang="en-US" dirty="0"/>
              </a:br>
              <a:endParaRPr lang="en-US" sz="1400" dirty="0"/>
            </a:p>
          </p:txBody>
        </p:sp>
        <p:sp>
          <p:nvSpPr>
            <p:cNvPr id="9" name="TextBox 8"/>
            <p:cNvSpPr txBox="1"/>
            <p:nvPr/>
          </p:nvSpPr>
          <p:spPr>
            <a:xfrm>
              <a:off x="0" y="6564313"/>
              <a:ext cx="4038600" cy="369887"/>
            </a:xfrm>
            <a:prstGeom prst="rect">
              <a:avLst/>
            </a:prstGeom>
            <a:solidFill>
              <a:schemeClr val="accent3">
                <a:lumMod val="40000"/>
                <a:lumOff val="60000"/>
              </a:schemeClr>
            </a:solidFill>
          </p:spPr>
          <p:txBody>
            <a:bodyPr>
              <a:spAutoFit/>
            </a:bodyPr>
            <a:lstStyle/>
            <a:p>
              <a:pPr algn="ctr">
                <a:defRPr/>
              </a:pPr>
              <a:r>
                <a:rPr lang="en-US" b="1" dirty="0"/>
                <a:t>Open Environment</a:t>
              </a:r>
            </a:p>
          </p:txBody>
        </p:sp>
        <p:sp>
          <p:nvSpPr>
            <p:cNvPr id="18438" name="TextBox 9"/>
            <p:cNvSpPr txBox="1">
              <a:spLocks noChangeArrowheads="1"/>
            </p:cNvSpPr>
            <p:nvPr/>
          </p:nvSpPr>
          <p:spPr bwMode="auto">
            <a:xfrm>
              <a:off x="5334000" y="6477000"/>
              <a:ext cx="24654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a:solidFill>
                    <a:schemeClr val="bg1"/>
                  </a:solidFill>
                </a:rPr>
                <a:t>Controlled Environment</a:t>
              </a:r>
            </a:p>
          </p:txBody>
        </p:sp>
        <p:sp>
          <p:nvSpPr>
            <p:cNvPr id="11" name="Rectangle 10"/>
            <p:cNvSpPr/>
            <p:nvPr/>
          </p:nvSpPr>
          <p:spPr>
            <a:xfrm>
              <a:off x="3276600" y="1447800"/>
              <a:ext cx="1905000" cy="24384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dirty="0"/>
                <a:t>Database of PD materials with Open Licenses</a:t>
              </a:r>
            </a:p>
          </p:txBody>
        </p:sp>
        <p:sp>
          <p:nvSpPr>
            <p:cNvPr id="12" name="Rectangle 11"/>
            <p:cNvSpPr/>
            <p:nvPr/>
          </p:nvSpPr>
          <p:spPr>
            <a:xfrm>
              <a:off x="5727700" y="268288"/>
              <a:ext cx="3035300" cy="34925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400" dirty="0"/>
            </a:p>
          </p:txBody>
        </p:sp>
        <p:cxnSp>
          <p:nvCxnSpPr>
            <p:cNvPr id="13" name="Straight Arrow Connector 12"/>
            <p:cNvCxnSpPr/>
            <p:nvPr/>
          </p:nvCxnSpPr>
          <p:spPr>
            <a:xfrm flipH="1">
              <a:off x="5181600" y="2663825"/>
              <a:ext cx="546100" cy="317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4" name="Rectangle 13"/>
            <p:cNvSpPr/>
            <p:nvPr/>
          </p:nvSpPr>
          <p:spPr>
            <a:xfrm>
              <a:off x="3962400" y="5243513"/>
              <a:ext cx="2362200" cy="623887"/>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1600" dirty="0"/>
                <a:t>PD Login</a:t>
              </a:r>
            </a:p>
          </p:txBody>
        </p:sp>
        <p:sp>
          <p:nvSpPr>
            <p:cNvPr id="15" name="Rectangle 14"/>
            <p:cNvSpPr/>
            <p:nvPr/>
          </p:nvSpPr>
          <p:spPr>
            <a:xfrm>
              <a:off x="1371600" y="1447800"/>
              <a:ext cx="1447800" cy="24384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dirty="0"/>
                <a:t>Public Web Access to PD Materials</a:t>
              </a:r>
            </a:p>
          </p:txBody>
        </p:sp>
        <p:cxnSp>
          <p:nvCxnSpPr>
            <p:cNvPr id="16" name="Straight Arrow Connector 15"/>
            <p:cNvCxnSpPr>
              <a:stCxn id="15" idx="3"/>
              <a:endCxn id="11" idx="1"/>
            </p:cNvCxnSpPr>
            <p:nvPr/>
          </p:nvCxnSpPr>
          <p:spPr>
            <a:xfrm>
              <a:off x="2819400" y="2667000"/>
              <a:ext cx="457200"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7" name="Rectangle 16"/>
            <p:cNvSpPr/>
            <p:nvPr/>
          </p:nvSpPr>
          <p:spPr>
            <a:xfrm>
              <a:off x="3962400" y="4329113"/>
              <a:ext cx="1524000" cy="623887"/>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1600" dirty="0"/>
                <a:t>PD Registration</a:t>
              </a:r>
            </a:p>
          </p:txBody>
        </p:sp>
        <p:sp>
          <p:nvSpPr>
            <p:cNvPr id="18" name="Oval 17"/>
            <p:cNvSpPr/>
            <p:nvPr/>
          </p:nvSpPr>
          <p:spPr>
            <a:xfrm>
              <a:off x="7019925" y="2320925"/>
              <a:ext cx="1855788" cy="1066800"/>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1600" dirty="0"/>
                <a:t>PD Test using Bb MC Tools </a:t>
              </a:r>
            </a:p>
          </p:txBody>
        </p:sp>
        <p:cxnSp>
          <p:nvCxnSpPr>
            <p:cNvPr id="19" name="Elbow Connector 18"/>
            <p:cNvCxnSpPr>
              <a:stCxn id="31" idx="2"/>
              <a:endCxn id="14" idx="1"/>
            </p:cNvCxnSpPr>
            <p:nvPr/>
          </p:nvCxnSpPr>
          <p:spPr>
            <a:xfrm rot="16200000" flipH="1">
              <a:off x="2828925" y="4422775"/>
              <a:ext cx="984250" cy="1282700"/>
            </a:xfrm>
            <a:prstGeom prst="bentConnector2">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0" name="Straight Arrow Connector 19"/>
            <p:cNvCxnSpPr/>
            <p:nvPr/>
          </p:nvCxnSpPr>
          <p:spPr>
            <a:xfrm>
              <a:off x="4724400" y="4953000"/>
              <a:ext cx="0" cy="30162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1" name="Elbow Connector 20"/>
            <p:cNvCxnSpPr>
              <a:stCxn id="31" idx="2"/>
            </p:cNvCxnSpPr>
            <p:nvPr/>
          </p:nvCxnSpPr>
          <p:spPr>
            <a:xfrm rot="16200000" flipH="1">
              <a:off x="3216275" y="4035425"/>
              <a:ext cx="231775" cy="1304925"/>
            </a:xfrm>
            <a:prstGeom prst="bentConnector2">
              <a:avLst/>
            </a:prstGeom>
            <a:ln>
              <a:prstDash val="sysDash"/>
              <a:tailEnd type="arrow"/>
            </a:ln>
          </p:spPr>
          <p:style>
            <a:lnRef idx="2">
              <a:schemeClr val="accent6"/>
            </a:lnRef>
            <a:fillRef idx="0">
              <a:schemeClr val="accent6"/>
            </a:fillRef>
            <a:effectRef idx="1">
              <a:schemeClr val="accent6"/>
            </a:effectRef>
            <a:fontRef idx="minor">
              <a:schemeClr val="tx1"/>
            </a:fontRef>
          </p:style>
        </p:cxnSp>
        <p:sp>
          <p:nvSpPr>
            <p:cNvPr id="22" name="Rectangle 21"/>
            <p:cNvSpPr/>
            <p:nvPr/>
          </p:nvSpPr>
          <p:spPr>
            <a:xfrm>
              <a:off x="3962400" y="457200"/>
              <a:ext cx="2362200" cy="6858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1600" dirty="0"/>
                <a:t>Student Login</a:t>
              </a:r>
            </a:p>
          </p:txBody>
        </p:sp>
        <p:cxnSp>
          <p:nvCxnSpPr>
            <p:cNvPr id="23" name="Elbow Connector 22"/>
            <p:cNvCxnSpPr>
              <a:stCxn id="22" idx="3"/>
              <a:endCxn id="28" idx="2"/>
            </p:cNvCxnSpPr>
            <p:nvPr/>
          </p:nvCxnSpPr>
          <p:spPr>
            <a:xfrm>
              <a:off x="6324600" y="800100"/>
              <a:ext cx="730250" cy="425450"/>
            </a:xfrm>
            <a:prstGeom prst="bentConnector3">
              <a:avLst>
                <a:gd name="adj1" fmla="val 50000"/>
              </a:avLst>
            </a:prstGeom>
            <a:ln>
              <a:tailEnd type="arrow"/>
            </a:ln>
          </p:spPr>
          <p:style>
            <a:lnRef idx="2">
              <a:schemeClr val="accent6"/>
            </a:lnRef>
            <a:fillRef idx="0">
              <a:schemeClr val="accent6"/>
            </a:fillRef>
            <a:effectRef idx="1">
              <a:schemeClr val="accent6"/>
            </a:effectRef>
            <a:fontRef idx="minor">
              <a:schemeClr val="tx1"/>
            </a:fontRef>
          </p:style>
        </p:cxnSp>
        <p:pic>
          <p:nvPicPr>
            <p:cNvPr id="18452" name="Picture 2" descr="http://t2.gstatic.com/images?q=tbn:ANd9GcS9kfRR5Z6LHyCXMc_o1NssIi6fdWzWLqPt0b-msaMEBpcZC0g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3970" y="299920"/>
              <a:ext cx="784146" cy="784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3" name="Picture 4" descr="http://www.777icons.com/libs/med/veterinary-icon.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422" y="2286000"/>
              <a:ext cx="761327" cy="76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Straight Arrow Connector 25"/>
            <p:cNvCxnSpPr>
              <a:endCxn id="22" idx="1"/>
            </p:cNvCxnSpPr>
            <p:nvPr/>
          </p:nvCxnSpPr>
          <p:spPr>
            <a:xfrm>
              <a:off x="3517900" y="800100"/>
              <a:ext cx="444500"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7" name="Straight Arrow Connector 26"/>
            <p:cNvCxnSpPr>
              <a:endCxn id="15" idx="1"/>
            </p:cNvCxnSpPr>
            <p:nvPr/>
          </p:nvCxnSpPr>
          <p:spPr>
            <a:xfrm>
              <a:off x="1047750" y="2667000"/>
              <a:ext cx="323850"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28" name="Oval 27"/>
            <p:cNvSpPr/>
            <p:nvPr/>
          </p:nvSpPr>
          <p:spPr>
            <a:xfrm>
              <a:off x="7054850" y="692150"/>
              <a:ext cx="1855788" cy="1066800"/>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1600" dirty="0"/>
                <a:t>Under &amp; Post Graduate Courseware</a:t>
              </a:r>
            </a:p>
          </p:txBody>
        </p:sp>
        <p:cxnSp>
          <p:nvCxnSpPr>
            <p:cNvPr id="29" name="Elbow Connector 28"/>
            <p:cNvCxnSpPr>
              <a:stCxn id="18" idx="4"/>
              <a:endCxn id="50" idx="0"/>
            </p:cNvCxnSpPr>
            <p:nvPr/>
          </p:nvCxnSpPr>
          <p:spPr>
            <a:xfrm rot="16200000" flipH="1">
              <a:off x="7673181" y="3661569"/>
              <a:ext cx="792163" cy="244475"/>
            </a:xfrm>
            <a:prstGeom prst="bentConnector3">
              <a:avLst>
                <a:gd name="adj1" fmla="val 50000"/>
              </a:avLst>
            </a:prstGeom>
            <a:ln>
              <a:tailEnd type="arrow"/>
            </a:ln>
          </p:spPr>
          <p:style>
            <a:lnRef idx="2">
              <a:schemeClr val="accent6"/>
            </a:lnRef>
            <a:fillRef idx="0">
              <a:schemeClr val="accent6"/>
            </a:fillRef>
            <a:effectRef idx="1">
              <a:schemeClr val="accent6"/>
            </a:effectRef>
            <a:fontRef idx="minor">
              <a:schemeClr val="tx1"/>
            </a:fontRef>
          </p:style>
        </p:cxnSp>
        <p:cxnSp>
          <p:nvCxnSpPr>
            <p:cNvPr id="30" name="Elbow Connector 29"/>
            <p:cNvCxnSpPr>
              <a:stCxn id="51" idx="2"/>
            </p:cNvCxnSpPr>
            <p:nvPr/>
          </p:nvCxnSpPr>
          <p:spPr>
            <a:xfrm rot="5400000" flipH="1">
              <a:off x="3245644" y="469106"/>
              <a:ext cx="2362200" cy="7519988"/>
            </a:xfrm>
            <a:prstGeom prst="bentConnector3">
              <a:avLst>
                <a:gd name="adj1" fmla="val -41338"/>
              </a:avLst>
            </a:prstGeom>
            <a:ln>
              <a:tailEnd type="arrow"/>
            </a:ln>
          </p:spPr>
          <p:style>
            <a:lnRef idx="2">
              <a:schemeClr val="accent6"/>
            </a:lnRef>
            <a:fillRef idx="0">
              <a:schemeClr val="accent6"/>
            </a:fillRef>
            <a:effectRef idx="1">
              <a:schemeClr val="accent6"/>
            </a:effectRef>
            <a:fontRef idx="minor">
              <a:schemeClr val="tx1"/>
            </a:fontRef>
          </p:style>
        </p:cxnSp>
        <p:sp>
          <p:nvSpPr>
            <p:cNvPr id="31" name="7-Point Star 30"/>
            <p:cNvSpPr/>
            <p:nvPr/>
          </p:nvSpPr>
          <p:spPr>
            <a:xfrm>
              <a:off x="1524000" y="3159125"/>
              <a:ext cx="1600200" cy="1412875"/>
            </a:xfrm>
            <a:prstGeom prst="star7">
              <a:avLst>
                <a:gd name="adj" fmla="val 34601"/>
                <a:gd name="hf" fmla="val 102572"/>
                <a:gd name="vf" fmla="val 105210"/>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600" dirty="0"/>
                <a:t>Option to collect PD points</a:t>
              </a:r>
            </a:p>
          </p:txBody>
        </p:sp>
        <p:sp>
          <p:nvSpPr>
            <p:cNvPr id="32" name="Rectangle 31"/>
            <p:cNvSpPr/>
            <p:nvPr/>
          </p:nvSpPr>
          <p:spPr>
            <a:xfrm>
              <a:off x="5486400" y="4329113"/>
              <a:ext cx="838200" cy="623887"/>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200" dirty="0"/>
                <a:t>History &amp; Payment details</a:t>
              </a:r>
            </a:p>
          </p:txBody>
        </p:sp>
        <p:cxnSp>
          <p:nvCxnSpPr>
            <p:cNvPr id="33" name="Elbow Connector 32"/>
            <p:cNvCxnSpPr>
              <a:stCxn id="14" idx="3"/>
              <a:endCxn id="18" idx="2"/>
            </p:cNvCxnSpPr>
            <p:nvPr/>
          </p:nvCxnSpPr>
          <p:spPr>
            <a:xfrm flipV="1">
              <a:off x="6324600" y="2854325"/>
              <a:ext cx="695325" cy="2701925"/>
            </a:xfrm>
            <a:prstGeom prst="bentConnector3">
              <a:avLst>
                <a:gd name="adj1" fmla="val 29497"/>
              </a:avLst>
            </a:prstGeom>
            <a:ln>
              <a:tailEnd type="arrow"/>
            </a:ln>
          </p:spPr>
          <p:style>
            <a:lnRef idx="2">
              <a:schemeClr val="accent6"/>
            </a:lnRef>
            <a:fillRef idx="0">
              <a:schemeClr val="accent6"/>
            </a:fillRef>
            <a:effectRef idx="1">
              <a:schemeClr val="accent6"/>
            </a:effectRef>
            <a:fontRef idx="minor">
              <a:schemeClr val="tx1"/>
            </a:fontRef>
          </p:style>
        </p:cxnSp>
        <p:pic>
          <p:nvPicPr>
            <p:cNvPr id="18462" name="Picture 33"/>
            <p:cNvPicPr>
              <a:picLocks noChangeAspect="1"/>
            </p:cNvPicPr>
            <p:nvPr/>
          </p:nvPicPr>
          <p:blipFill>
            <a:blip r:embed="rId5">
              <a:clrChange>
                <a:clrFrom>
                  <a:srgbClr val="FFFEFF"/>
                </a:clrFrom>
                <a:clrTo>
                  <a:srgbClr val="FFFEFF">
                    <a:alpha val="0"/>
                  </a:srgbClr>
                </a:clrTo>
              </a:clrChange>
              <a:extLst>
                <a:ext uri="{28A0092B-C50C-407E-A947-70E740481C1C}">
                  <a14:useLocalDpi xmlns:a14="http://schemas.microsoft.com/office/drawing/2010/main" val="0"/>
                </a:ext>
              </a:extLst>
            </a:blip>
            <a:srcRect/>
            <a:stretch>
              <a:fillRect/>
            </a:stretch>
          </p:blipFill>
          <p:spPr bwMode="auto">
            <a:xfrm>
              <a:off x="3430422" y="81067"/>
              <a:ext cx="531978" cy="680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3" name="TextBox 34"/>
            <p:cNvSpPr txBox="1">
              <a:spLocks noChangeArrowheads="1"/>
            </p:cNvSpPr>
            <p:nvPr/>
          </p:nvSpPr>
          <p:spPr bwMode="auto">
            <a:xfrm>
              <a:off x="6161780" y="1759048"/>
              <a:ext cx="14582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a:t>UP’s ClickUp</a:t>
              </a:r>
              <a:br>
                <a:rPr lang="en-US" altLang="en-US"/>
              </a:br>
              <a:r>
                <a:rPr lang="en-US" altLang="en-US" sz="1400"/>
                <a:t>(Blackboard LMS)</a:t>
              </a:r>
            </a:p>
          </p:txBody>
        </p:sp>
        <p:sp>
          <p:nvSpPr>
            <p:cNvPr id="18464" name="TextBox 35"/>
            <p:cNvSpPr txBox="1">
              <a:spLocks noChangeArrowheads="1"/>
            </p:cNvSpPr>
            <p:nvPr/>
          </p:nvSpPr>
          <p:spPr bwMode="auto">
            <a:xfrm>
              <a:off x="2114649" y="457200"/>
              <a:ext cx="8018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400"/>
                <a:t>UP </a:t>
              </a:r>
              <a:br>
                <a:rPr lang="en-US" altLang="en-US" sz="1400"/>
              </a:br>
              <a:r>
                <a:rPr lang="en-US" altLang="en-US" sz="1400"/>
                <a:t>Student</a:t>
              </a:r>
            </a:p>
          </p:txBody>
        </p:sp>
        <p:sp>
          <p:nvSpPr>
            <p:cNvPr id="18465" name="TextBox 36"/>
            <p:cNvSpPr txBox="1">
              <a:spLocks noChangeArrowheads="1"/>
            </p:cNvSpPr>
            <p:nvPr/>
          </p:nvSpPr>
          <p:spPr bwMode="auto">
            <a:xfrm>
              <a:off x="22018" y="1752600"/>
              <a:ext cx="12202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400"/>
                <a:t>Professional </a:t>
              </a:r>
              <a:br>
                <a:rPr lang="en-US" altLang="en-US" sz="1400"/>
              </a:br>
              <a:r>
                <a:rPr lang="en-US" altLang="en-US" sz="1400"/>
                <a:t>Vet</a:t>
              </a:r>
            </a:p>
          </p:txBody>
        </p:sp>
        <p:sp>
          <p:nvSpPr>
            <p:cNvPr id="18466" name="TextBox 37"/>
            <p:cNvSpPr txBox="1">
              <a:spLocks noChangeArrowheads="1"/>
            </p:cNvSpPr>
            <p:nvPr/>
          </p:nvSpPr>
          <p:spPr bwMode="auto">
            <a:xfrm>
              <a:off x="3186740" y="4492823"/>
              <a:ext cx="3658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200"/>
                <a:t>1 x</a:t>
              </a:r>
            </a:p>
          </p:txBody>
        </p:sp>
        <p:sp>
          <p:nvSpPr>
            <p:cNvPr id="18467" name="TextBox 39"/>
            <p:cNvSpPr txBox="1">
              <a:spLocks noChangeArrowheads="1"/>
            </p:cNvSpPr>
            <p:nvPr/>
          </p:nvSpPr>
          <p:spPr bwMode="auto">
            <a:xfrm>
              <a:off x="7086600" y="3387434"/>
              <a:ext cx="8418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100"/>
                <a:t>On success </a:t>
              </a:r>
            </a:p>
          </p:txBody>
        </p:sp>
        <p:sp>
          <p:nvSpPr>
            <p:cNvPr id="18468" name="TextBox 40"/>
            <p:cNvSpPr txBox="1">
              <a:spLocks noChangeArrowheads="1"/>
            </p:cNvSpPr>
            <p:nvPr/>
          </p:nvSpPr>
          <p:spPr bwMode="auto">
            <a:xfrm>
              <a:off x="4509221" y="6096000"/>
              <a:ext cx="170110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100">
                  <a:solidFill>
                    <a:schemeClr val="bg1"/>
                  </a:solidFill>
                </a:rPr>
                <a:t>Digital Certificate (e-Mail)</a:t>
              </a:r>
            </a:p>
          </p:txBody>
        </p:sp>
        <p:sp>
          <p:nvSpPr>
            <p:cNvPr id="18469" name="TextBox 41"/>
            <p:cNvSpPr txBox="1">
              <a:spLocks noChangeArrowheads="1"/>
            </p:cNvSpPr>
            <p:nvPr/>
          </p:nvSpPr>
          <p:spPr bwMode="auto">
            <a:xfrm rot="5400000">
              <a:off x="2708882" y="2187437"/>
              <a:ext cx="6945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200"/>
                <a:t>Content</a:t>
              </a:r>
            </a:p>
          </p:txBody>
        </p:sp>
        <p:sp>
          <p:nvSpPr>
            <p:cNvPr id="18470" name="TextBox 42"/>
            <p:cNvSpPr txBox="1">
              <a:spLocks noChangeArrowheads="1"/>
            </p:cNvSpPr>
            <p:nvPr/>
          </p:nvSpPr>
          <p:spPr bwMode="auto">
            <a:xfrm rot="5400000">
              <a:off x="5125225" y="2181226"/>
              <a:ext cx="6945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200">
                  <a:solidFill>
                    <a:schemeClr val="bg1"/>
                  </a:solidFill>
                </a:rPr>
                <a:t>Content</a:t>
              </a:r>
            </a:p>
          </p:txBody>
        </p:sp>
        <p:pic>
          <p:nvPicPr>
            <p:cNvPr id="18471" name="Picture 4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1585977"/>
              <a:ext cx="1905000" cy="547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44"/>
            <p:cNvSpPr/>
            <p:nvPr/>
          </p:nvSpPr>
          <p:spPr>
            <a:xfrm>
              <a:off x="1371600" y="1905000"/>
              <a:ext cx="1447800" cy="228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600" dirty="0"/>
                <a:t>Search Facility</a:t>
              </a:r>
            </a:p>
          </p:txBody>
        </p:sp>
        <p:pic>
          <p:nvPicPr>
            <p:cNvPr id="18473" name="Picture 4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1371600"/>
              <a:ext cx="242609" cy="24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4" name="Picture 4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414711" y="1371320"/>
              <a:ext cx="242889" cy="24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5" name="Picture 4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869589" y="4411257"/>
              <a:ext cx="246888" cy="2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6" name="Picture 4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123197" y="4244950"/>
              <a:ext cx="246888" cy="2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49"/>
            <p:cNvSpPr/>
            <p:nvPr/>
          </p:nvSpPr>
          <p:spPr>
            <a:xfrm>
              <a:off x="7620000" y="4179888"/>
              <a:ext cx="1143000" cy="23177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400" dirty="0"/>
                <a:t>Payment</a:t>
              </a:r>
            </a:p>
          </p:txBody>
        </p:sp>
        <p:sp>
          <p:nvSpPr>
            <p:cNvPr id="51" name="Rectangle 50"/>
            <p:cNvSpPr/>
            <p:nvPr/>
          </p:nvSpPr>
          <p:spPr>
            <a:xfrm>
              <a:off x="7610475" y="4572000"/>
              <a:ext cx="1152525" cy="838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400" dirty="0"/>
                <a:t>E-Mail confirmation to CE, SAVC and User</a:t>
              </a:r>
            </a:p>
          </p:txBody>
        </p:sp>
        <p:cxnSp>
          <p:nvCxnSpPr>
            <p:cNvPr id="52" name="Straight Arrow Connector 51"/>
            <p:cNvCxnSpPr>
              <a:stCxn id="50" idx="2"/>
              <a:endCxn id="51" idx="0"/>
            </p:cNvCxnSpPr>
            <p:nvPr/>
          </p:nvCxnSpPr>
          <p:spPr>
            <a:xfrm flipH="1">
              <a:off x="8186738" y="4411663"/>
              <a:ext cx="4762" cy="160337"/>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pic>
          <p:nvPicPr>
            <p:cNvPr id="18480" name="Picture 5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772400" y="2209800"/>
              <a:ext cx="251091" cy="25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1" name="Picture 53"/>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587231" y="3638026"/>
              <a:ext cx="246888" cy="2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2" name="Picture 5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422848" y="5555673"/>
              <a:ext cx="246888" cy="2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83" name="TextBox 55"/>
            <p:cNvSpPr txBox="1">
              <a:spLocks noChangeArrowheads="1"/>
            </p:cNvSpPr>
            <p:nvPr/>
          </p:nvSpPr>
          <p:spPr bwMode="auto">
            <a:xfrm>
              <a:off x="6607420" y="4609981"/>
              <a:ext cx="86799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a:t>CEatUP</a:t>
              </a:r>
              <a:br>
                <a:rPr lang="en-US" altLang="en-US"/>
              </a:br>
              <a:r>
                <a:rPr lang="en-US" altLang="en-US" sz="1400"/>
                <a:t>(DNN)</a:t>
              </a:r>
            </a:p>
          </p:txBody>
        </p:sp>
        <p:sp>
          <p:nvSpPr>
            <p:cNvPr id="39" name="Content Placeholder 2"/>
            <p:cNvSpPr txBox="1">
              <a:spLocks/>
            </p:cNvSpPr>
            <p:nvPr/>
          </p:nvSpPr>
          <p:spPr>
            <a:xfrm>
              <a:off x="0" y="5410200"/>
              <a:ext cx="4038600" cy="1143000"/>
            </a:xfrm>
            <a:prstGeom prst="rect">
              <a:avLst/>
            </a:prstGeom>
            <a:solidFill>
              <a:schemeClr val="accent3">
                <a:lumMod val="40000"/>
                <a:lumOff val="60000"/>
              </a:schemeClr>
            </a:solidFill>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r>
                <a:rPr lang="en-US" sz="1200" dirty="0">
                  <a:solidFill>
                    <a:schemeClr val="tx1"/>
                  </a:solidFill>
                </a:rPr>
                <a:t>Bb           Blackboard Platform (LMS)</a:t>
              </a:r>
            </a:p>
            <a:p>
              <a:pPr algn="l">
                <a:spcBef>
                  <a:spcPts val="0"/>
                </a:spcBef>
                <a:defRPr/>
              </a:pPr>
              <a:r>
                <a:rPr lang="en-US" sz="1200" dirty="0" err="1">
                  <a:solidFill>
                    <a:schemeClr val="tx1"/>
                  </a:solidFill>
                </a:rPr>
                <a:t>CEatUP</a:t>
              </a:r>
              <a:r>
                <a:rPr lang="en-US" sz="1200" dirty="0">
                  <a:solidFill>
                    <a:schemeClr val="tx1"/>
                  </a:solidFill>
                </a:rPr>
                <a:t>  Continuing Education Unit at UP</a:t>
              </a:r>
            </a:p>
            <a:p>
              <a:pPr algn="l">
                <a:spcBef>
                  <a:spcPts val="0"/>
                </a:spcBef>
                <a:defRPr/>
              </a:pPr>
              <a:r>
                <a:rPr lang="en-US" sz="1200" dirty="0">
                  <a:solidFill>
                    <a:schemeClr val="tx1"/>
                  </a:solidFill>
                </a:rPr>
                <a:t>LMS        Learner Management System</a:t>
              </a:r>
            </a:p>
            <a:p>
              <a:pPr algn="l">
                <a:spcBef>
                  <a:spcPts val="0"/>
                </a:spcBef>
                <a:defRPr/>
              </a:pPr>
              <a:r>
                <a:rPr lang="en-US" sz="1200" dirty="0">
                  <a:solidFill>
                    <a:schemeClr val="tx1"/>
                  </a:solidFill>
                </a:rPr>
                <a:t>MC          Multiple Choice Assessment</a:t>
              </a:r>
            </a:p>
            <a:p>
              <a:pPr algn="l">
                <a:spcBef>
                  <a:spcPts val="0"/>
                </a:spcBef>
                <a:defRPr/>
              </a:pPr>
              <a:r>
                <a:rPr lang="en-US" sz="1200" dirty="0">
                  <a:solidFill>
                    <a:schemeClr val="tx1"/>
                  </a:solidFill>
                </a:rPr>
                <a:t>PD           Professional Development</a:t>
              </a:r>
            </a:p>
            <a:p>
              <a:pPr algn="l">
                <a:spcBef>
                  <a:spcPts val="0"/>
                </a:spcBef>
                <a:defRPr/>
              </a:pPr>
              <a:r>
                <a:rPr lang="en-US" sz="1200" dirty="0">
                  <a:solidFill>
                    <a:schemeClr val="tx1"/>
                  </a:solidFill>
                </a:rPr>
                <a:t>UP           University of Pretoria</a:t>
              </a:r>
            </a:p>
            <a:p>
              <a:pPr>
                <a:spcBef>
                  <a:spcPts val="0"/>
                </a:spcBef>
                <a:defRPr/>
              </a:pPr>
              <a:endParaRPr lang="en-US" sz="4400" dirty="0"/>
            </a:p>
          </p:txBody>
        </p:sp>
      </p:grpSp>
    </p:spTree>
    <p:extLst>
      <p:ext uri="{BB962C8B-B14F-4D97-AF65-F5344CB8AC3E}">
        <p14:creationId xmlns:p14="http://schemas.microsoft.com/office/powerpoint/2010/main" val="2789615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err="1"/>
              <a:t>AgShare</a:t>
            </a:r>
            <a:endParaRPr lang="en-ZA"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1600200" y="1176034"/>
            <a:ext cx="5943600" cy="4913258"/>
          </a:xfrm>
          <a:prstGeom prst="rect">
            <a:avLst/>
          </a:prstGeom>
        </p:spPr>
      </p:pic>
    </p:spTree>
    <p:extLst>
      <p:ext uri="{BB962C8B-B14F-4D97-AF65-F5344CB8AC3E}">
        <p14:creationId xmlns:p14="http://schemas.microsoft.com/office/powerpoint/2010/main" val="3843829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Other</a:t>
            </a:r>
          </a:p>
        </p:txBody>
      </p:sp>
      <p:sp>
        <p:nvSpPr>
          <p:cNvPr id="3" name="Content Placeholder 2"/>
          <p:cNvSpPr>
            <a:spLocks noGrp="1"/>
          </p:cNvSpPr>
          <p:nvPr>
            <p:ph idx="1"/>
          </p:nvPr>
        </p:nvSpPr>
        <p:spPr/>
        <p:txBody>
          <a:bodyPr/>
          <a:lstStyle/>
          <a:p>
            <a:r>
              <a:rPr lang="en-ZA" dirty="0"/>
              <a:t>African Story Book</a:t>
            </a:r>
          </a:p>
          <a:p>
            <a:r>
              <a:rPr lang="en-ZA" dirty="0"/>
              <a:t>Open access to M and D dissertations at most SA universities</a:t>
            </a:r>
          </a:p>
          <a:p>
            <a:r>
              <a:rPr lang="en-ZA" dirty="0"/>
              <a:t>Open spaces at </a:t>
            </a:r>
            <a:r>
              <a:rPr lang="en-ZA" dirty="0" err="1"/>
              <a:t>Unisa</a:t>
            </a:r>
            <a:r>
              <a:rPr lang="en-ZA" dirty="0"/>
              <a:t>, UCT</a:t>
            </a:r>
            <a:r>
              <a:rPr lang="en-ZA"/>
              <a:t>, AVU</a:t>
            </a:r>
            <a:r>
              <a:rPr lang="en-ZA" dirty="0"/>
              <a:t>, NOUN …</a:t>
            </a:r>
          </a:p>
        </p:txBody>
      </p:sp>
    </p:spTree>
    <p:extLst>
      <p:ext uri="{BB962C8B-B14F-4D97-AF65-F5344CB8AC3E}">
        <p14:creationId xmlns:p14="http://schemas.microsoft.com/office/powerpoint/2010/main" val="903914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dailymaverick.co.za/images/uploaded_images/article/madiba%20in%20hospital%20aga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00" y="-171400"/>
            <a:ext cx="12169352" cy="712879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sz="half" idx="2"/>
          </p:nvPr>
        </p:nvSpPr>
        <p:spPr>
          <a:xfrm>
            <a:off x="5724128" y="1567333"/>
            <a:ext cx="3672408" cy="3373835"/>
          </a:xfrm>
        </p:spPr>
        <p:txBody>
          <a:bodyPr>
            <a:normAutofit/>
          </a:bodyPr>
          <a:lstStyle/>
          <a:p>
            <a:pPr marL="0" indent="0">
              <a:buNone/>
            </a:pPr>
            <a:r>
              <a:rPr lang="en-GB" sz="3200" dirty="0">
                <a:solidFill>
                  <a:schemeClr val="bg1"/>
                </a:solidFill>
                <a:effectLst>
                  <a:outerShdw blurRad="38100" dist="38100" dir="2700000" algn="tl">
                    <a:srgbClr val="000000">
                      <a:alpha val="43137"/>
                    </a:srgbClr>
                  </a:outerShdw>
                </a:effectLst>
                <a:latin typeface="+mj-lt"/>
              </a:rPr>
              <a:t>Education is the most powerful weapon which you can use to change the world.</a:t>
            </a:r>
          </a:p>
          <a:p>
            <a:endParaRPr lang="en-GB" sz="3200" dirty="0">
              <a:solidFill>
                <a:schemeClr val="bg1"/>
              </a:solidFill>
              <a:effectLst>
                <a:outerShdw blurRad="38100" dist="38100" dir="2700000" algn="tl">
                  <a:srgbClr val="000000">
                    <a:alpha val="43137"/>
                  </a:srgbClr>
                </a:outerShdw>
              </a:effectLst>
              <a:latin typeface="+mj-lt"/>
            </a:endParaRPr>
          </a:p>
        </p:txBody>
      </p:sp>
      <p:sp>
        <p:nvSpPr>
          <p:cNvPr id="10" name="Title 4"/>
          <p:cNvSpPr>
            <a:spLocks noGrp="1"/>
          </p:cNvSpPr>
          <p:nvPr>
            <p:ph type="title"/>
          </p:nvPr>
        </p:nvSpPr>
        <p:spPr>
          <a:xfrm>
            <a:off x="806896" y="5589240"/>
            <a:ext cx="8229600" cy="1143000"/>
          </a:xfrm>
        </p:spPr>
        <p:txBody>
          <a:bodyPr>
            <a:normAutofit/>
          </a:bodyPr>
          <a:lstStyle/>
          <a:p>
            <a:pPr algn="r"/>
            <a:r>
              <a:rPr lang="en-GB" sz="3200" b="1" dirty="0">
                <a:solidFill>
                  <a:schemeClr val="bg1">
                    <a:lumMod val="95000"/>
                  </a:schemeClr>
                </a:solidFill>
                <a:latin typeface="Garamond" panose="02020404030301010803" pitchFamily="18" charset="0"/>
              </a:rPr>
              <a:t>Nelson Mandela (1918 – 2013)</a:t>
            </a:r>
            <a:br>
              <a:rPr lang="en-GB" sz="3200" b="1" dirty="0">
                <a:solidFill>
                  <a:schemeClr val="bg1">
                    <a:lumMod val="95000"/>
                  </a:schemeClr>
                </a:solidFill>
                <a:latin typeface="Garamond" panose="02020404030301010803" pitchFamily="18" charset="0"/>
              </a:rPr>
            </a:br>
            <a:r>
              <a:rPr lang="en-GB" sz="3200" b="1" dirty="0">
                <a:solidFill>
                  <a:schemeClr val="bg1">
                    <a:lumMod val="95000"/>
                  </a:schemeClr>
                </a:solidFill>
                <a:latin typeface="Garamond" panose="02020404030301010803" pitchFamily="18" charset="0"/>
              </a:rPr>
              <a:t>Nobel Laureate, 1993</a:t>
            </a:r>
          </a:p>
        </p:txBody>
      </p:sp>
    </p:spTree>
    <p:extLst>
      <p:ext uri="{BB962C8B-B14F-4D97-AF65-F5344CB8AC3E}">
        <p14:creationId xmlns:p14="http://schemas.microsoft.com/office/powerpoint/2010/main" val="3171856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8032" y="2924944"/>
            <a:ext cx="7772400" cy="1470025"/>
          </a:xfrm>
        </p:spPr>
        <p:txBody>
          <a:bodyPr/>
          <a:lstStyle/>
          <a:p>
            <a:pPr eaLnBrk="1" hangingPunct="1">
              <a:defRPr/>
            </a:pPr>
            <a:r>
              <a:rPr lang="en-GB" dirty="0"/>
              <a:t>Thank you</a:t>
            </a:r>
          </a:p>
        </p:txBody>
      </p:sp>
      <p:sp>
        <p:nvSpPr>
          <p:cNvPr id="30723" name="Subtitle 2"/>
          <p:cNvSpPr>
            <a:spLocks noGrp="1"/>
          </p:cNvSpPr>
          <p:nvPr>
            <p:ph type="subTitle" idx="1"/>
          </p:nvPr>
        </p:nvSpPr>
        <p:spPr>
          <a:xfrm>
            <a:off x="2483768" y="4916760"/>
            <a:ext cx="4143375" cy="1752600"/>
          </a:xfrm>
        </p:spPr>
        <p:txBody>
          <a:bodyPr/>
          <a:lstStyle/>
          <a:p>
            <a:pPr eaLnBrk="1" hangingPunct="1"/>
            <a:r>
              <a:rPr lang="en-GB" sz="2400" dirty="0">
                <a:solidFill>
                  <a:schemeClr val="tx1"/>
                </a:solidFill>
              </a:rPr>
              <a:t>Tony Mays</a:t>
            </a:r>
          </a:p>
          <a:p>
            <a:pPr eaLnBrk="1" hangingPunct="1"/>
            <a:r>
              <a:rPr lang="en-GB" sz="2400" dirty="0">
                <a:solidFill>
                  <a:schemeClr val="tx1"/>
                </a:solidFill>
              </a:rPr>
              <a:t>tonym@saide.org.za</a:t>
            </a:r>
            <a:endParaRPr lang="en-GB" dirty="0">
              <a:solidFill>
                <a:schemeClr val="tx1"/>
              </a:solidFill>
            </a:endParaRPr>
          </a:p>
        </p:txBody>
      </p:sp>
      <p:pic>
        <p:nvPicPr>
          <p:cNvPr id="30724" name="Picture 2">
            <a:hlinkClick r:id="rId3"/>
          </p:cNvPr>
          <p:cNvPicPr>
            <a:picLocks noChangeAspect="1" noChangeArrowheads="1"/>
          </p:cNvPicPr>
          <p:nvPr/>
        </p:nvPicPr>
        <p:blipFill>
          <a:blip r:embed="rId4" cstate="print"/>
          <a:srcRect/>
          <a:stretch>
            <a:fillRect/>
          </a:stretch>
        </p:blipFill>
        <p:spPr bwMode="auto">
          <a:xfrm>
            <a:off x="3059832" y="1524000"/>
            <a:ext cx="1676400" cy="547688"/>
          </a:xfrm>
          <a:prstGeom prst="rect">
            <a:avLst/>
          </a:prstGeom>
          <a:noFill/>
          <a:ln w="9525">
            <a:noFill/>
            <a:miter lim="800000"/>
            <a:headEnd/>
            <a:tailEnd/>
          </a:ln>
        </p:spPr>
      </p:pic>
      <p:sp>
        <p:nvSpPr>
          <p:cNvPr id="30725" name="TextBox 6"/>
          <p:cNvSpPr txBox="1">
            <a:spLocks noChangeArrowheads="1"/>
          </p:cNvSpPr>
          <p:nvPr/>
        </p:nvSpPr>
        <p:spPr bwMode="auto">
          <a:xfrm>
            <a:off x="533400" y="381000"/>
            <a:ext cx="8153400" cy="830997"/>
          </a:xfrm>
          <a:prstGeom prst="rect">
            <a:avLst/>
          </a:prstGeom>
          <a:noFill/>
          <a:ln w="9525">
            <a:noFill/>
            <a:miter lim="800000"/>
            <a:headEnd/>
            <a:tailEnd/>
          </a:ln>
        </p:spPr>
        <p:txBody>
          <a:bodyPr>
            <a:spAutoFit/>
          </a:bodyPr>
          <a:lstStyle/>
          <a:p>
            <a:pPr algn="ctr"/>
            <a:r>
              <a:rPr lang="en-US" sz="2400" dirty="0">
                <a:solidFill>
                  <a:prstClr val="black"/>
                </a:solidFill>
              </a:rPr>
              <a:t>This work is licensed under an </a:t>
            </a:r>
          </a:p>
          <a:p>
            <a:pPr algn="ctr"/>
            <a:r>
              <a:rPr lang="en-GB" sz="2400" b="1" dirty="0">
                <a:solidFill>
                  <a:prstClr val="black"/>
                </a:solidFill>
              </a:rPr>
              <a:t>Attribution 4.0 International (CC BY 4.0) License </a:t>
            </a:r>
          </a:p>
        </p:txBody>
      </p:sp>
      <p:pic>
        <p:nvPicPr>
          <p:cNvPr id="5122" name="Picture 2" descr="http://creativecommons.org/images/deed/sea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088" y="1268760"/>
            <a:ext cx="1065659" cy="1065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390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6885607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5344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200" dirty="0"/>
              <a:t>Recapping OER</a:t>
            </a:r>
          </a:p>
        </p:txBody>
      </p:sp>
      <p:sp>
        <p:nvSpPr>
          <p:cNvPr id="4" name="Text Placeholder 3"/>
          <p:cNvSpPr>
            <a:spLocks noGrp="1"/>
          </p:cNvSpPr>
          <p:nvPr>
            <p:ph type="body" idx="1"/>
          </p:nvPr>
        </p:nvSpPr>
        <p:spPr/>
        <p:txBody>
          <a:bodyPr/>
          <a:lstStyle/>
          <a:p>
            <a:r>
              <a:rPr lang="en-ZA" dirty="0"/>
              <a:t>OER Relevance</a:t>
            </a:r>
          </a:p>
        </p:txBody>
      </p:sp>
    </p:spTree>
    <p:extLst>
      <p:ext uri="{BB962C8B-B14F-4D97-AF65-F5344CB8AC3E}">
        <p14:creationId xmlns:p14="http://schemas.microsoft.com/office/powerpoint/2010/main" val="2803528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rPr>
              <a:t>Quick Quiz (from TESSA)</a:t>
            </a: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sz="2800" dirty="0"/>
              <a:t>An OER is always an online resource  T/F</a:t>
            </a:r>
          </a:p>
          <a:p>
            <a:pPr marL="514350" indent="-514350">
              <a:buFont typeface="+mj-lt"/>
              <a:buAutoNum type="arabicPeriod"/>
            </a:pPr>
            <a:r>
              <a:rPr lang="en-US" sz="2800" dirty="0"/>
              <a:t>An OER is defined by its copyright license T/F</a:t>
            </a:r>
          </a:p>
          <a:p>
            <a:pPr marL="514350" indent="-514350">
              <a:buFont typeface="+mj-lt"/>
              <a:buAutoNum type="arabicPeriod"/>
            </a:pPr>
            <a:r>
              <a:rPr lang="en-US" sz="2800" dirty="0"/>
              <a:t>OER are written by academics  T/F</a:t>
            </a:r>
          </a:p>
          <a:p>
            <a:pPr marL="514350" indent="-514350">
              <a:buFont typeface="+mj-lt"/>
              <a:buAutoNum type="arabicPeriod"/>
            </a:pPr>
            <a:r>
              <a:rPr lang="en-GB" sz="2800" dirty="0"/>
              <a:t>OER are text materials  T/F</a:t>
            </a:r>
          </a:p>
          <a:p>
            <a:pPr marL="514350" indent="-514350">
              <a:buFont typeface="+mj-lt"/>
              <a:buAutoNum type="arabicPeriod"/>
            </a:pPr>
            <a:r>
              <a:rPr lang="en-GB" sz="2800" dirty="0"/>
              <a:t>OER are shareable educational resources T/F</a:t>
            </a:r>
          </a:p>
          <a:p>
            <a:pPr marL="514350" indent="-514350">
              <a:buFont typeface="+mj-lt"/>
              <a:buAutoNum type="arabicPeriod"/>
            </a:pPr>
            <a:r>
              <a:rPr lang="en-GB" sz="2800" dirty="0"/>
              <a:t>OER can </a:t>
            </a:r>
            <a:r>
              <a:rPr lang="en-GB" sz="2800" b="1" dirty="0"/>
              <a:t>always</a:t>
            </a:r>
            <a:r>
              <a:rPr lang="en-GB" sz="2800" dirty="0"/>
              <a:t> be adapted for individual use T/F</a:t>
            </a:r>
          </a:p>
          <a:p>
            <a:pPr marL="514350" indent="-514350">
              <a:buFont typeface="+mj-lt"/>
              <a:buAutoNum type="arabicPeriod"/>
            </a:pPr>
            <a:r>
              <a:rPr lang="en-GB" sz="2800" dirty="0"/>
              <a:t>OER should be attributed to the original author  T/F</a:t>
            </a:r>
          </a:p>
          <a:p>
            <a:endParaRPr lang="en-GB" sz="2800" dirty="0"/>
          </a:p>
          <a:p>
            <a:pPr marL="0" indent="0">
              <a:buNone/>
            </a:pPr>
            <a:r>
              <a:rPr lang="en-GB" sz="1800" dirty="0" err="1"/>
              <a:t>Wolfenden</a:t>
            </a:r>
            <a:r>
              <a:rPr lang="en-GB" sz="1800" dirty="0"/>
              <a:t>, Stutchbury, </a:t>
            </a:r>
            <a:r>
              <a:rPr lang="en-GB" sz="1800" dirty="0" err="1"/>
              <a:t>Erling</a:t>
            </a:r>
            <a:r>
              <a:rPr lang="en-GB" sz="1800" dirty="0"/>
              <a:t>, Amos, Enhancing Teacher education through OER. MOOC, </a:t>
            </a:r>
            <a:r>
              <a:rPr lang="en-GB" sz="1800" dirty="0" err="1"/>
              <a:t>EdX</a:t>
            </a:r>
            <a:r>
              <a:rPr lang="en-GB" sz="1800" dirty="0"/>
              <a:t>, May – July 2015  </a:t>
            </a:r>
            <a:endParaRPr lang="en-US" sz="1800" dirty="0"/>
          </a:p>
        </p:txBody>
      </p:sp>
      <p:pic>
        <p:nvPicPr>
          <p:cNvPr id="4" name="Picture 3" descr="http://mirrors.creativecommons.org/presskit/logos/cc.logo.large.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5995122"/>
            <a:ext cx="966896" cy="360040"/>
          </a:xfrm>
          <a:prstGeom prst="rect">
            <a:avLst/>
          </a:prstGeom>
          <a:noFill/>
          <a:ln>
            <a:noFill/>
          </a:ln>
        </p:spPr>
      </p:pic>
    </p:spTree>
    <p:extLst>
      <p:ext uri="{BB962C8B-B14F-4D97-AF65-F5344CB8AC3E}">
        <p14:creationId xmlns:p14="http://schemas.microsoft.com/office/powerpoint/2010/main" val="1568351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GB" b="1" dirty="0"/>
              <a:t>The OER Concept</a:t>
            </a:r>
            <a:endParaRPr lang="en-GB" b="1" i="1" dirty="0"/>
          </a:p>
        </p:txBody>
      </p:sp>
      <p:sp>
        <p:nvSpPr>
          <p:cNvPr id="8195" name="Content Placeholder 2"/>
          <p:cNvSpPr>
            <a:spLocks noGrp="1"/>
          </p:cNvSpPr>
          <p:nvPr>
            <p:ph idx="1"/>
          </p:nvPr>
        </p:nvSpPr>
        <p:spPr>
          <a:xfrm>
            <a:off x="457200" y="1500188"/>
            <a:ext cx="8229600" cy="4625975"/>
          </a:xfrm>
        </p:spPr>
        <p:txBody>
          <a:bodyPr/>
          <a:lstStyle/>
          <a:p>
            <a:pPr>
              <a:spcBef>
                <a:spcPts val="575"/>
              </a:spcBef>
              <a:spcAft>
                <a:spcPts val="600"/>
              </a:spcAft>
            </a:pPr>
            <a:r>
              <a:rPr lang="en-GB" sz="2400" dirty="0"/>
              <a:t>Educational resources that are freely available for use by educators and learners, without an accompanying need to pay royalties or licence fees. </a:t>
            </a:r>
          </a:p>
          <a:p>
            <a:pPr>
              <a:spcBef>
                <a:spcPts val="575"/>
              </a:spcBef>
              <a:spcAft>
                <a:spcPts val="600"/>
              </a:spcAft>
            </a:pPr>
            <a:r>
              <a:rPr lang="en-GB" sz="2400" dirty="0"/>
              <a:t>OER is </a:t>
            </a:r>
            <a:r>
              <a:rPr lang="en-GB" sz="2400" i="1" dirty="0"/>
              <a:t>not</a:t>
            </a:r>
            <a:r>
              <a:rPr lang="en-GB" sz="2400" dirty="0"/>
              <a:t> synonymous with online learning or e-learning;</a:t>
            </a:r>
          </a:p>
          <a:p>
            <a:pPr>
              <a:spcBef>
                <a:spcPts val="575"/>
              </a:spcBef>
              <a:spcAft>
                <a:spcPts val="600"/>
              </a:spcAft>
            </a:pPr>
            <a:r>
              <a:rPr lang="en-GB" sz="2400" dirty="0"/>
              <a:t>Within an African context, many of the resources produced – while shareable in a digital format (both online and via offline formats such as CD-ROM) – are also printable</a:t>
            </a:r>
            <a:r>
              <a:rPr lang="en-GB" dirty="0"/>
              <a:t>. </a:t>
            </a:r>
          </a:p>
        </p:txBody>
      </p:sp>
    </p:spTree>
    <p:extLst>
      <p:ext uri="{BB962C8B-B14F-4D97-AF65-F5344CB8AC3E}">
        <p14:creationId xmlns:p14="http://schemas.microsoft.com/office/powerpoint/2010/main" val="113266831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ZA" b="1" dirty="0"/>
              <a:t>A resource</a:t>
            </a:r>
          </a:p>
        </p:txBody>
      </p:sp>
      <p:pic>
        <p:nvPicPr>
          <p:cNvPr id="8195"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79264" y="1600200"/>
            <a:ext cx="3394472" cy="4525963"/>
          </a:xfrm>
        </p:spPr>
      </p:pic>
    </p:spTree>
    <p:extLst>
      <p:ext uri="{BB962C8B-B14F-4D97-AF65-F5344CB8AC3E}">
        <p14:creationId xmlns:p14="http://schemas.microsoft.com/office/powerpoint/2010/main" val="4137694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ZA" b="1" dirty="0"/>
              <a:t>An educational resource</a:t>
            </a:r>
          </a:p>
        </p:txBody>
      </p:sp>
      <p:pic>
        <p:nvPicPr>
          <p:cNvPr id="9219"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79264" y="1600200"/>
            <a:ext cx="3394472" cy="4525963"/>
          </a:xfrm>
        </p:spPr>
      </p:pic>
      <p:sp>
        <p:nvSpPr>
          <p:cNvPr id="4" name="Content Placeholder 3"/>
          <p:cNvSpPr>
            <a:spLocks noGrp="1"/>
          </p:cNvSpPr>
          <p:nvPr>
            <p:ph sz="half" idx="2"/>
          </p:nvPr>
        </p:nvSpPr>
        <p:spPr>
          <a:xfrm>
            <a:off x="4648200" y="1722437"/>
            <a:ext cx="4038600" cy="4525963"/>
          </a:xfrm>
        </p:spPr>
        <p:txBody>
          <a:bodyPr>
            <a:normAutofit/>
          </a:bodyPr>
          <a:lstStyle/>
          <a:p>
            <a:pPr>
              <a:spcAft>
                <a:spcPts val="600"/>
              </a:spcAft>
              <a:buFont typeface="Arial" charset="0"/>
              <a:buChar char="•"/>
              <a:defRPr/>
            </a:pPr>
            <a:r>
              <a:rPr lang="en-ZA" sz="2600" dirty="0"/>
              <a:t>What is the name of the bird in the foreground of the picture?</a:t>
            </a:r>
          </a:p>
          <a:p>
            <a:pPr>
              <a:buFont typeface="Arial" charset="0"/>
              <a:buChar char="•"/>
              <a:defRPr/>
            </a:pPr>
            <a:r>
              <a:rPr lang="en-ZA" sz="2600" dirty="0"/>
              <a:t>Can you name 3 other varieties of this kind of bird?</a:t>
            </a:r>
          </a:p>
          <a:p>
            <a:pPr marL="0" indent="0">
              <a:buFont typeface="Arial" pitchFamily="34" charset="0"/>
              <a:buNone/>
              <a:defRPr/>
            </a:pPr>
            <a:endParaRPr lang="en-ZA" sz="2600" dirty="0"/>
          </a:p>
        </p:txBody>
      </p:sp>
    </p:spTree>
    <p:extLst>
      <p:ext uri="{BB962C8B-B14F-4D97-AF65-F5344CB8AC3E}">
        <p14:creationId xmlns:p14="http://schemas.microsoft.com/office/powerpoint/2010/main" val="4236135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ZA" b="1" dirty="0"/>
              <a:t>An OER</a:t>
            </a:r>
          </a:p>
        </p:txBody>
      </p:sp>
      <p:pic>
        <p:nvPicPr>
          <p:cNvPr id="10243"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79264" y="1600200"/>
            <a:ext cx="3394472" cy="4525963"/>
          </a:xfrm>
        </p:spPr>
      </p:pic>
      <p:sp>
        <p:nvSpPr>
          <p:cNvPr id="10244" name="Content Placeholder 3"/>
          <p:cNvSpPr>
            <a:spLocks noGrp="1"/>
          </p:cNvSpPr>
          <p:nvPr>
            <p:ph sz="half" idx="2"/>
          </p:nvPr>
        </p:nvSpPr>
        <p:spPr/>
        <p:txBody>
          <a:bodyPr/>
          <a:lstStyle/>
          <a:p>
            <a:r>
              <a:rPr lang="en-ZA" altLang="en-US" sz="2600" dirty="0"/>
              <a:t>What is the name of the bird in the foreground of the picture?</a:t>
            </a:r>
          </a:p>
          <a:p>
            <a:r>
              <a:rPr lang="en-ZA" altLang="en-US" sz="2600" dirty="0"/>
              <a:t>Can you name 3 other varieties of this kind of bird?</a:t>
            </a:r>
          </a:p>
          <a:p>
            <a:endParaRPr lang="en-ZA" altLang="en-US" dirty="0"/>
          </a:p>
        </p:txBody>
      </p:sp>
      <p:pic>
        <p:nvPicPr>
          <p:cNvPr id="10245" name="Picture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4618037"/>
            <a:ext cx="18288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6"/>
          <p:cNvSpPr>
            <a:spLocks noChangeArrowheads="1"/>
          </p:cNvSpPr>
          <p:nvPr/>
        </p:nvSpPr>
        <p:spPr bwMode="auto">
          <a:xfrm>
            <a:off x="4356100" y="5300663"/>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a:solidFill>
                  <a:srgbClr val="1B346B"/>
                </a:solidFill>
                <a:latin typeface="Calibri" pitchFamily="34" charset="0"/>
              </a:rPr>
              <a:t>This work is licensed under a </a:t>
            </a:r>
            <a:br>
              <a:rPr lang="en-US" altLang="en-US">
                <a:solidFill>
                  <a:srgbClr val="1B346B"/>
                </a:solidFill>
                <a:latin typeface="Calibri" pitchFamily="34" charset="0"/>
              </a:rPr>
            </a:br>
            <a:r>
              <a:rPr lang="en-US" altLang="en-US">
                <a:solidFill>
                  <a:srgbClr val="1B346B"/>
                </a:solidFill>
                <a:latin typeface="Calibri" pitchFamily="34" charset="0"/>
                <a:hlinkClick r:id="rId4"/>
              </a:rPr>
              <a:t>Creative Commons Attribution 3.0 Unported License</a:t>
            </a:r>
            <a:endParaRPr lang="en-US" altLang="en-US">
              <a:solidFill>
                <a:srgbClr val="1B346B"/>
              </a:solidFill>
              <a:latin typeface="Calibri" pitchFamily="34" charset="0"/>
            </a:endParaRPr>
          </a:p>
          <a:p>
            <a:pPr algn="ctr" eaLnBrk="1" hangingPunct="1"/>
            <a:r>
              <a:rPr lang="en-US" altLang="en-US">
                <a:solidFill>
                  <a:srgbClr val="1B346B"/>
                </a:solidFill>
                <a:latin typeface="Calibri" pitchFamily="34" charset="0"/>
              </a:rPr>
              <a:t>Citation: Tony Mays 2011</a:t>
            </a:r>
            <a:endParaRPr lang="en-ZA" altLang="en-US"/>
          </a:p>
        </p:txBody>
      </p:sp>
    </p:spTree>
    <p:extLst>
      <p:ext uri="{BB962C8B-B14F-4D97-AF65-F5344CB8AC3E}">
        <p14:creationId xmlns:p14="http://schemas.microsoft.com/office/powerpoint/2010/main" val="22803444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1">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8413B570BEF67439F8BB589D2E024C3" ma:contentTypeVersion="0" ma:contentTypeDescription="Create a new document." ma:contentTypeScope="" ma:versionID="98fd9718526954c0199537e0d94c98cd">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E2A3CD-C426-4AAA-B1A6-05A3B115BAED}">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D9A6E0FA-28E5-4BA8-8C21-C3794ABD88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DB509D9-1EEF-48DE-842D-4CFF5C8568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26</TotalTime>
  <Words>1455</Words>
  <Application>Microsoft Office PowerPoint</Application>
  <PresentationFormat>On-screen Show (4:3)</PresentationFormat>
  <Paragraphs>171</Paragraphs>
  <Slides>25</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Arial</vt:lpstr>
      <vt:lpstr>Arial Rounded MT Bold</vt:lpstr>
      <vt:lpstr>Calibri</vt:lpstr>
      <vt:lpstr>Garamond</vt:lpstr>
      <vt:lpstr>Office Theme</vt:lpstr>
      <vt:lpstr>2_Office Theme</vt:lpstr>
      <vt:lpstr>PowerPoint Presentation</vt:lpstr>
      <vt:lpstr>OER Africa PAR Grant</vt:lpstr>
      <vt:lpstr>Overview</vt:lpstr>
      <vt:lpstr>Recapping OER</vt:lpstr>
      <vt:lpstr>Quick Quiz (from TESSA)</vt:lpstr>
      <vt:lpstr>The OER Concept</vt:lpstr>
      <vt:lpstr>A resource</vt:lpstr>
      <vt:lpstr>An educational resource</vt:lpstr>
      <vt:lpstr>An OER</vt:lpstr>
      <vt:lpstr>A Remixed OER</vt:lpstr>
      <vt:lpstr>WHY OER?</vt:lpstr>
      <vt:lpstr>Africa’s HE Context</vt:lpstr>
      <vt:lpstr>PowerPoint Presentation</vt:lpstr>
      <vt:lpstr>Transformative potential</vt:lpstr>
      <vt:lpstr>A magic bullet? (from TESSA)</vt:lpstr>
      <vt:lpstr>Why?</vt:lpstr>
      <vt:lpstr>Some examples</vt:lpstr>
      <vt:lpstr>What does OER make possible?</vt:lpstr>
      <vt:lpstr>OER has the Potential</vt:lpstr>
      <vt:lpstr>PowerPoint Presentation</vt:lpstr>
      <vt:lpstr>PowerPoint Presentation</vt:lpstr>
      <vt:lpstr>AgShare</vt:lpstr>
      <vt:lpstr>Other</vt:lpstr>
      <vt:lpstr>Nelson Mandela (1918 – 2013) Nobel Laureate, 1993</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OER Africa PAR Grant</dc:title>
  <dc:creator>Rosemary Juma</dc:creator>
  <cp:lastModifiedBy>saide.org.za\brendam</cp:lastModifiedBy>
  <cp:revision>127</cp:revision>
  <dcterms:created xsi:type="dcterms:W3CDTF">2015-05-05T16:51:14Z</dcterms:created>
  <dcterms:modified xsi:type="dcterms:W3CDTF">2017-08-02T14:55:29Z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0x01010058413B570BEF67439F8BB589D2E024C3</vt:lpwstr>
  </property>
</Properties>
</file>